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436" r:id="rId2"/>
    <p:sldId id="443" r:id="rId3"/>
    <p:sldId id="438" r:id="rId4"/>
  </p:sldIdLst>
  <p:sldSz cx="12192000" cy="6858000"/>
  <p:notesSz cx="6858000" cy="9144000"/>
  <p:custDataLst>
    <p:tags r:id="rId7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0FF"/>
    <a:srgbClr val="052C44"/>
    <a:srgbClr val="EAF7FF"/>
    <a:srgbClr val="393B3D"/>
    <a:srgbClr val="042C44"/>
    <a:srgbClr val="0D2236"/>
    <a:srgbClr val="001D31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16" d="100"/>
          <a:sy n="116" d="100"/>
        </p:scale>
        <p:origin x="138" y="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30. april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30. april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Departementet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30. april 2026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41701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30. april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30. april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30. april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30. april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30. april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30. april 2026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30. april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10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vmlDrawing" Target="../drawings/vmlDrawing1.v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FD042AE-25F6-41F4-B7AD-B1BBD165E2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2278156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think-cell Slide" r:id="rId102" imgW="353" imgH="353" progId="TCLayout.ActiveDocument.1">
                  <p:embed/>
                </p:oleObj>
              </mc:Choice>
              <mc:Fallback>
                <p:oleObj name="think-cell Slide" r:id="rId102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F3CE52C3-E886-4F6B-B20E-25915BDA8AC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3CE52C3-E886-4F6B-B20E-25915BDA8A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94B01340-8F5C-427A-AAB0-BA4986A457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/>
          <a:lstStyle/>
          <a:p>
            <a:pPr>
              <a:lnSpc>
                <a:spcPct val="100000"/>
              </a:lnSpc>
            </a:pPr>
            <a:r>
              <a:rPr lang="da-DK" dirty="0"/>
              <a:t>Organisationsdiagram </a:t>
            </a:r>
            <a:r>
              <a:rPr lang="da-DK" sz="3200" b="0" dirty="0">
                <a:latin typeface="+mn-lt"/>
              </a:rPr>
              <a:t>Indenrigs- og Sundhedsministeriet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6712F73-4F20-438E-8FE2-4A082056DF17}"/>
              </a:ext>
            </a:extLst>
          </p:cNvPr>
          <p:cNvSpPr txBox="1">
            <a:spLocks/>
          </p:cNvSpPr>
          <p:nvPr/>
        </p:nvSpPr>
        <p:spPr>
          <a:xfrm>
            <a:off x="756969" y="5424755"/>
            <a:ext cx="6436653" cy="7460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5500" b="1" i="0" kern="1200">
                <a:solidFill>
                  <a:schemeClr val="bg1"/>
                </a:solidFill>
                <a:latin typeface="+mj-lt"/>
                <a:ea typeface="+mj-ea"/>
                <a:cs typeface="Poppins ExtraBold" pitchFamily="2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da-DK" sz="1600">
                <a:latin typeface="+mn-lt"/>
              </a:rPr>
              <a:t>MAJ </a:t>
            </a:r>
            <a:r>
              <a:rPr lang="da-DK" sz="1600" dirty="0">
                <a:latin typeface="+mn-lt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209956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e 13">
            <a:extLst>
              <a:ext uri="{FF2B5EF4-FFF2-40B4-BE49-F238E27FC236}">
                <a16:creationId xmlns:a16="http://schemas.microsoft.com/office/drawing/2014/main" id="{73C0E1A0-2021-44FD-9D0D-41C6F749E175}"/>
              </a:ext>
            </a:extLst>
          </p:cNvPr>
          <p:cNvGrpSpPr/>
          <p:nvPr/>
        </p:nvGrpSpPr>
        <p:grpSpPr>
          <a:xfrm>
            <a:off x="1532045" y="107037"/>
            <a:ext cx="9194982" cy="974978"/>
            <a:chOff x="1532045" y="107037"/>
            <a:chExt cx="9194982" cy="974978"/>
          </a:xfrm>
        </p:grpSpPr>
        <p:sp>
          <p:nvSpPr>
            <p:cNvPr id="15" name="Oval 48">
              <a:extLst>
                <a:ext uri="{FF2B5EF4-FFF2-40B4-BE49-F238E27FC236}">
                  <a16:creationId xmlns:a16="http://schemas.microsoft.com/office/drawing/2014/main" id="{0EAC29F3-44CF-4CDF-829F-C0A9BE8A899A}"/>
                </a:ext>
              </a:extLst>
            </p:cNvPr>
            <p:cNvSpPr/>
            <p:nvPr/>
          </p:nvSpPr>
          <p:spPr>
            <a:xfrm>
              <a:off x="5673132" y="107037"/>
              <a:ext cx="645068" cy="682219"/>
            </a:xfrm>
            <a:prstGeom prst="ellipse">
              <a:avLst/>
            </a:prstGeom>
            <a:solidFill>
              <a:srgbClr val="001F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grpSp>
          <p:nvGrpSpPr>
            <p:cNvPr id="16" name="Gruppe 15">
              <a:extLst>
                <a:ext uri="{FF2B5EF4-FFF2-40B4-BE49-F238E27FC236}">
                  <a16:creationId xmlns:a16="http://schemas.microsoft.com/office/drawing/2014/main" id="{C5DDE0DF-6F9E-4925-9F00-CCFE7642AD0A}"/>
                </a:ext>
              </a:extLst>
            </p:cNvPr>
            <p:cNvGrpSpPr/>
            <p:nvPr/>
          </p:nvGrpSpPr>
          <p:grpSpPr>
            <a:xfrm>
              <a:off x="1532045" y="356115"/>
              <a:ext cx="9194982" cy="725900"/>
              <a:chOff x="3405941" y="470445"/>
              <a:chExt cx="5438915" cy="521558"/>
            </a:xfrm>
          </p:grpSpPr>
          <p:sp>
            <p:nvSpPr>
              <p:cNvPr id="18" name="Rounded Rectangle 57">
                <a:extLst>
                  <a:ext uri="{FF2B5EF4-FFF2-40B4-BE49-F238E27FC236}">
                    <a16:creationId xmlns:a16="http://schemas.microsoft.com/office/drawing/2014/main" id="{FAB6F808-D374-4F62-9C74-A650F9DCBA2D}"/>
                  </a:ext>
                </a:extLst>
              </p:cNvPr>
              <p:cNvSpPr/>
              <p:nvPr/>
            </p:nvSpPr>
            <p:spPr>
              <a:xfrm>
                <a:off x="3405941" y="641851"/>
                <a:ext cx="5438914" cy="350152"/>
              </a:xfrm>
              <a:prstGeom prst="roundRect">
                <a:avLst>
                  <a:gd name="adj" fmla="val 0"/>
                </a:avLst>
              </a:prstGeom>
              <a:solidFill>
                <a:srgbClr val="001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751619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da-DK" sz="700" b="1" dirty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endParaRPr>
              </a:p>
            </p:txBody>
          </p:sp>
          <p:sp>
            <p:nvSpPr>
              <p:cNvPr id="21" name="Rounded Rectangle 50">
                <a:extLst>
                  <a:ext uri="{FF2B5EF4-FFF2-40B4-BE49-F238E27FC236}">
                    <a16:creationId xmlns:a16="http://schemas.microsoft.com/office/drawing/2014/main" id="{F5BA8DFC-0925-404C-8393-83AF8B71A244}"/>
                  </a:ext>
                </a:extLst>
              </p:cNvPr>
              <p:cNvSpPr/>
              <p:nvPr/>
            </p:nvSpPr>
            <p:spPr>
              <a:xfrm>
                <a:off x="3405942" y="470445"/>
                <a:ext cx="5438914" cy="350152"/>
              </a:xfrm>
              <a:prstGeom prst="roundRect">
                <a:avLst>
                  <a:gd name="adj" fmla="val 50000"/>
                </a:avLst>
              </a:prstGeom>
              <a:solidFill>
                <a:srgbClr val="001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800"/>
                  </a:spcBef>
                </a:pPr>
                <a:endParaRPr lang="en-DK" sz="9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 3">
                <a:extLst>
                  <a:ext uri="{FF2B5EF4-FFF2-40B4-BE49-F238E27FC236}">
                    <a16:creationId xmlns:a16="http://schemas.microsoft.com/office/drawing/2014/main" id="{2728003D-F927-42D9-B644-39D5EADBD1CE}"/>
                  </a:ext>
                </a:extLst>
              </p:cNvPr>
              <p:cNvSpPr/>
              <p:nvPr/>
            </p:nvSpPr>
            <p:spPr>
              <a:xfrm>
                <a:off x="4947419" y="574462"/>
                <a:ext cx="2219225" cy="171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800"/>
                  </a:spcBef>
                </a:pPr>
                <a:r>
                  <a:rPr lang="en-DK" sz="950" b="1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Departementschef</a:t>
                </a:r>
                <a:r>
                  <a:rPr lang="da-DK" sz="950" b="1" dirty="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 </a:t>
                </a:r>
                <a:endParaRPr lang="en-DK" sz="950" dirty="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23" name="Tekstfelt 22">
                <a:extLst>
                  <a:ext uri="{FF2B5EF4-FFF2-40B4-BE49-F238E27FC236}">
                    <a16:creationId xmlns:a16="http://schemas.microsoft.com/office/drawing/2014/main" id="{BE7B85A1-D35F-4258-906B-F3E4F0FF66E2}"/>
                  </a:ext>
                </a:extLst>
              </p:cNvPr>
              <p:cNvSpPr txBox="1"/>
              <p:nvPr/>
            </p:nvSpPr>
            <p:spPr>
              <a:xfrm>
                <a:off x="4498976" y="696682"/>
                <a:ext cx="3094475" cy="1769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1040" indent="-221040" algn="ctr" defTabSz="693819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da-DK" sz="1000" b="0" kern="1200" dirty="0">
                    <a:solidFill>
                      <a:schemeClr val="bg1"/>
                    </a:solidFill>
                    <a:latin typeface="+mn-lt"/>
                    <a:ea typeface="+mn-ea"/>
                    <a:cs typeface="Poppins" pitchFamily="2" charset="77"/>
                  </a:rPr>
                  <a:t>Lene Brøndum Jensen (fung.) </a:t>
                </a:r>
              </a:p>
            </p:txBody>
          </p:sp>
        </p:grpSp>
        <p:pic>
          <p:nvPicPr>
            <p:cNvPr id="17" name="Picture 110">
              <a:extLst>
                <a:ext uri="{FF2B5EF4-FFF2-40B4-BE49-F238E27FC236}">
                  <a16:creationId xmlns:a16="http://schemas.microsoft.com/office/drawing/2014/main" id="{2DB53DA0-2BB8-4709-9AB7-87C7353F1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637" y="193591"/>
              <a:ext cx="233849" cy="213060"/>
            </a:xfrm>
            <a:prstGeom prst="rect">
              <a:avLst/>
            </a:prstGeom>
            <a:solidFill>
              <a:schemeClr val="tx1"/>
            </a:solidFill>
          </p:spPr>
        </p:pic>
      </p:grpSp>
      <p:graphicFrame>
        <p:nvGraphicFramePr>
          <p:cNvPr id="24" name="Tabel 23">
            <a:extLst>
              <a:ext uri="{FF2B5EF4-FFF2-40B4-BE49-F238E27FC236}">
                <a16:creationId xmlns:a16="http://schemas.microsoft.com/office/drawing/2014/main" id="{2F005E7E-7C22-4925-B8C1-FB6AA614E0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4645614"/>
              </p:ext>
            </p:extLst>
          </p:nvPr>
        </p:nvGraphicFramePr>
        <p:xfrm>
          <a:off x="1486961" y="2158333"/>
          <a:ext cx="9295010" cy="4180872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859002">
                  <a:extLst>
                    <a:ext uri="{9D8B030D-6E8A-4147-A177-3AD203B41FA5}">
                      <a16:colId xmlns:a16="http://schemas.microsoft.com/office/drawing/2014/main" val="907110827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4051850479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98337622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20158766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185353545"/>
                    </a:ext>
                  </a:extLst>
                </a:gridCol>
              </a:tblGrid>
              <a:tr h="78793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da-DK" sz="800" b="0" i="0" baseline="0" dirty="0">
                          <a:solidFill>
                            <a:srgbClr val="052C44"/>
                          </a:solidFill>
                          <a:latin typeface="+mj-lt"/>
                        </a:rPr>
                        <a:t>Ministersekretariat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Center for lægemidler, beredskab og internationalt samarbejde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Eva Jensen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Anna Nielsen Kjær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Chef Hanne Findsen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Chef Edward James-Smith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Center for demokrati og forvaltningsret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Nikolaj Stenfalk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Anna Nystrup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Center for det </a:t>
                      </a: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behandlende sundhedsvæsen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Lars Grunnet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Ask Lyno-Hansen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Chef Emilie Christensen 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Center for økonomi og koncern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Mads Grønnegaard-Kieler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</a:t>
                      </a:r>
                      <a:b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</a:b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Anne-Sofie Fanøe Klee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Tilskudschef Kåre Degn Johansson 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461939"/>
                  </a:ext>
                </a:extLst>
              </a:tr>
              <a:tr h="720809">
                <a:tc>
                  <a:txBody>
                    <a:bodyPr/>
                    <a:lstStyle/>
                    <a:p>
                      <a:pPr marL="0" lvl="0" indent="0"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None/>
                      </a:pP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Ledelsessekretariat</a:t>
                      </a:r>
                    </a:p>
                    <a:p>
                      <a:pPr lvl="0"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da-DK" sz="800" baseline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</a:rPr>
                        <a:t>Chef </a:t>
                      </a:r>
                      <a:r>
                        <a:rPr lang="da-DK" sz="8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</a:rPr>
                        <a:t>Jakob Jensen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609268"/>
                  </a:ext>
                </a:extLst>
              </a:tr>
              <a:tr h="890709">
                <a:tc>
                  <a:txBody>
                    <a:bodyPr/>
                    <a:lstStyle/>
                    <a:p>
                      <a:pPr marL="0" lvl="0" indent="0" algn="ctr" defTabSz="3556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None/>
                      </a:pP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Presse og kommunikation </a:t>
                      </a:r>
                    </a:p>
                    <a:p>
                      <a:pPr lvl="0"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</a:t>
                      </a:r>
                      <a:r>
                        <a:rPr lang="da-DK" sz="800" i="1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Vakant</a:t>
                      </a:r>
                      <a:endParaRPr lang="da-DK" sz="800" kern="1200" baseline="0" dirty="0">
                        <a:solidFill>
                          <a:srgbClr val="042C44"/>
                        </a:solidFill>
                        <a:latin typeface="Segoe UI Semilight" panose="020B0402040204020203" pitchFamily="34" charset="0"/>
                        <a:ea typeface="+mn-ea"/>
                        <a:cs typeface="+mn-cs"/>
                      </a:endParaRP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Kontor for </a:t>
                      </a: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patientsikkerhed</a:t>
                      </a: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b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og </a:t>
                      </a: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lovkvalitet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Ulrich Stigaard Jensen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Kontor for </a:t>
                      </a: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kommunal og </a:t>
                      </a:r>
                      <a:b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regional finansiering </a:t>
                      </a:r>
                    </a:p>
                    <a:p>
                      <a:pPr marL="0" marR="0" lvl="0" indent="0" algn="ctr" defTabSz="693819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Dorte Lemmich Madsen 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Sundhedsstruktur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Pernille Tougaard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defRPr/>
                      </a:pPr>
                      <a:r>
                        <a:rPr lang="nn-NO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Kontor for Innovation, life science og digitalisering</a:t>
                      </a:r>
                    </a:p>
                    <a:p>
                      <a:pPr lvl="0"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defRPr/>
                      </a:pPr>
                      <a:r>
                        <a:rPr lang="nn-NO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</a:t>
                      </a:r>
                      <a: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Anne Louise </a:t>
                      </a:r>
                      <a:b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</a:br>
                      <a: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Nyegaard Hellen 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788123"/>
                  </a:ext>
                </a:extLst>
              </a:tr>
              <a:tr h="890709">
                <a:tc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noProof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Kontor for folkesundhed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Trine Vig Houe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1" kern="1200" dirty="0">
                          <a:solidFill>
                            <a:srgbClr val="052C43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  <a:t>Kontor for kommunal og </a:t>
                      </a:r>
                      <a:br>
                        <a:rPr lang="da-DK" sz="800" b="1" kern="1200" dirty="0">
                          <a:solidFill>
                            <a:srgbClr val="052C43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</a:br>
                      <a:r>
                        <a:rPr lang="da-DK" sz="800" b="1" kern="1200" dirty="0">
                          <a:solidFill>
                            <a:srgbClr val="052C43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  <a:t>regional styring og struktur</a:t>
                      </a:r>
                      <a:endParaRPr lang="da-DK" sz="8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  <a:p>
                      <a:pPr marL="0" indent="0" algn="ctr" defTabSz="693819" fontAlgn="auto">
                        <a:spcBef>
                          <a:spcPts val="20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Kontorchef Birgitte Olesen </a:t>
                      </a:r>
                      <a:endParaRPr lang="da-DK" dirty="0"/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a-DK" dirty="0"/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HR </a:t>
                      </a:r>
                    </a:p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dirty="0">
                          <a:solidFill>
                            <a:srgbClr val="052C43"/>
                          </a:solidFill>
                          <a:cs typeface="Poppins" pitchFamily="2" charset="77"/>
                        </a:rPr>
                        <a:t>Kontorchef Trine Brøbecher</a:t>
                      </a:r>
                      <a:endParaRPr lang="da-DK" sz="800" kern="1200" dirty="0">
                        <a:solidFill>
                          <a:srgbClr val="052C4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889941"/>
                  </a:ext>
                </a:extLst>
              </a:tr>
              <a:tr h="890709"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endParaRPr lang="da-DK" sz="800" b="1" u="sng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750888">
                        <a:spcBef>
                          <a:spcPts val="200"/>
                        </a:spcBef>
                      </a:pPr>
                      <a:endParaRPr lang="da-DK" sz="8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1" kern="1200" dirty="0">
                          <a:solidFill>
                            <a:srgbClr val="052C43"/>
                          </a:solidFill>
                          <a:latin typeface="+mj-lt"/>
                          <a:ea typeface="+mn-ea"/>
                          <a:cs typeface="Poppins" pitchFamily="2" charset="77"/>
                        </a:rPr>
                        <a:t>Kontor for velfærds- og sundhedsanalyse</a:t>
                      </a:r>
                    </a:p>
                    <a:p>
                      <a:pPr algn="ctr" defTabSz="750888">
                        <a:spcBef>
                          <a:spcPts val="200"/>
                        </a:spcBef>
                      </a:pPr>
                      <a:r>
                        <a:rPr lang="da-DK" sz="800" dirty="0">
                          <a:solidFill>
                            <a:srgbClr val="052C43"/>
                          </a:solidFill>
                          <a:latin typeface="+mn-lt"/>
                          <a:cs typeface="Poppins" pitchFamily="2" charset="77"/>
                        </a:rPr>
                        <a:t>Kontorchef Per Høyrup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a-DK" sz="800" dirty="0">
                        <a:solidFill>
                          <a:srgbClr val="052C43"/>
                        </a:solidFill>
                        <a:latin typeface="+mn-lt"/>
                        <a:cs typeface="Poppins" pitchFamily="2" charset="77"/>
                      </a:endParaRP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556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Center for service, </a:t>
                      </a:r>
                      <a:b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da-DK" sz="800" b="0" i="0" kern="1200" baseline="0" dirty="0">
                          <a:solidFill>
                            <a:srgbClr val="052C44"/>
                          </a:solidFill>
                          <a:latin typeface="+mj-lt"/>
                          <a:ea typeface="+mn-ea"/>
                          <a:cs typeface="+mn-cs"/>
                        </a:rPr>
                        <a:t>sikkerhed og IT </a:t>
                      </a:r>
                    </a:p>
                    <a:p>
                      <a:pPr lvl="0"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Kontorchef Henriette Benzon Bang </a:t>
                      </a:r>
                    </a:p>
                    <a:p>
                      <a:pPr algn="ctr" defTabSz="35560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  <a:defRPr/>
                      </a:pPr>
                      <a:r>
                        <a:rPr lang="da-DK" sz="800" b="0" kern="1200" baseline="0" dirty="0">
                          <a:solidFill>
                            <a:srgbClr val="042C44"/>
                          </a:solidFill>
                          <a:latin typeface="Segoe UI Semilight" panose="020B0402040204020203" pitchFamily="34" charset="0"/>
                          <a:ea typeface="+mn-ea"/>
                          <a:cs typeface="+mn-cs"/>
                        </a:rPr>
                        <a:t>Chef Annette Baun Knudsen</a:t>
                      </a:r>
                    </a:p>
                  </a:txBody>
                  <a:tcPr marL="137160" marR="137160" marT="137160" marB="137160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209274"/>
                  </a:ext>
                </a:extLst>
              </a:tr>
            </a:tbl>
          </a:graphicData>
        </a:graphic>
      </p:graphicFrame>
      <p:graphicFrame>
        <p:nvGraphicFramePr>
          <p:cNvPr id="25" name="Tabel 24">
            <a:extLst>
              <a:ext uri="{FF2B5EF4-FFF2-40B4-BE49-F238E27FC236}">
                <a16:creationId xmlns:a16="http://schemas.microsoft.com/office/drawing/2014/main" id="{95F86143-8213-4FC7-8C5A-1AA8CB44C5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504622"/>
              </p:ext>
            </p:extLst>
          </p:nvPr>
        </p:nvGraphicFramePr>
        <p:xfrm>
          <a:off x="1482033" y="1041307"/>
          <a:ext cx="9295010" cy="108378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859002">
                  <a:extLst>
                    <a:ext uri="{9D8B030D-6E8A-4147-A177-3AD203B41FA5}">
                      <a16:colId xmlns:a16="http://schemas.microsoft.com/office/drawing/2014/main" val="907110827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4051850479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98337622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201587661"/>
                    </a:ext>
                  </a:extLst>
                </a:gridCol>
                <a:gridCol w="1859002">
                  <a:extLst>
                    <a:ext uri="{9D8B030D-6E8A-4147-A177-3AD203B41FA5}">
                      <a16:colId xmlns:a16="http://schemas.microsoft.com/office/drawing/2014/main" val="1185353545"/>
                    </a:ext>
                  </a:extLst>
                </a:gridCol>
              </a:tblGrid>
              <a:tr h="1083788">
                <a:tc>
                  <a:txBody>
                    <a:bodyPr/>
                    <a:lstStyle/>
                    <a:p>
                      <a:pPr algn="ctr"/>
                      <a:r>
                        <a:rPr lang="da-DK" sz="1050" b="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  <a:t>1. afdeling</a:t>
                      </a:r>
                      <a:br>
                        <a:rPr lang="da-DK" sz="1050" b="0" dirty="0">
                          <a:solidFill>
                            <a:schemeClr val="bg1"/>
                          </a:solidFill>
                          <a:latin typeface="+mj-lt"/>
                          <a:cs typeface="Poppins" panose="00000500000000000000" pitchFamily="2" charset="0"/>
                        </a:rPr>
                      </a:br>
                      <a:endParaRPr lang="da-DK" sz="800" dirty="0">
                        <a:solidFill>
                          <a:schemeClr val="bg1"/>
                        </a:solidFill>
                        <a:latin typeface="+mn-lt"/>
                        <a:cs typeface="Poppins" panose="00000500000000000000" pitchFamily="2" charset="0"/>
                      </a:endParaRPr>
                    </a:p>
                    <a:p>
                      <a:pPr algn="ctr"/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Afdelingschef </a:t>
                      </a:r>
                      <a:b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</a:b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anose="00000500000000000000" pitchFamily="2" charset="0"/>
                        </a:rPr>
                        <a:t>Randi Frydensberg Hede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050" b="0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  <a:t>2. afdeling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Afdelingschef </a:t>
                      </a:r>
                      <a:b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Dorte Bech Vizard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1050" b="0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  <a:t>3. afdeling</a:t>
                      </a: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sz="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  <a:p>
                      <a:pPr marL="0" indent="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Afdelingschef</a:t>
                      </a:r>
                      <a:b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</a:b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Aske Gade Jeppesen</a:t>
                      </a:r>
                      <a:endParaRPr lang="da-DK" sz="800" dirty="0">
                        <a:solidFill>
                          <a:schemeClr val="bg1"/>
                        </a:solidFill>
                        <a:latin typeface="+mn-lt"/>
                        <a:cs typeface="Poppins" panose="00000500000000000000" pitchFamily="2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sz="800" b="0" dirty="0">
                        <a:solidFill>
                          <a:schemeClr val="bg1"/>
                        </a:solidFill>
                        <a:latin typeface="+mn-lt"/>
                        <a:cs typeface="Poppins" pitchFamily="2" charset="77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1050" b="0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  <a:t>4. afdeling</a:t>
                      </a: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Afdelingschef</a:t>
                      </a:r>
                    </a:p>
                    <a:p>
                      <a:pPr marL="221040" indent="-221040" algn="ctr" defTabSz="693819" rtl="0" eaLnBrk="1" fontAlgn="auto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da-DK" sz="8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Poppins" pitchFamily="2" charset="77"/>
                        </a:rPr>
                        <a:t>Lene Brøndum Jensen</a:t>
                      </a:r>
                    </a:p>
                    <a:p>
                      <a:pPr algn="ctr"/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050" b="0" kern="120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Poppins" panose="00000500000000000000" pitchFamily="2" charset="0"/>
                        </a:rPr>
                        <a:t>5. afdeling</a:t>
                      </a:r>
                      <a:b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endParaRPr lang="da-DK" sz="800" b="0" dirty="0">
                        <a:solidFill>
                          <a:schemeClr val="bg1"/>
                        </a:solidFill>
                        <a:latin typeface="+mn-lt"/>
                        <a:cs typeface="Poppins" panose="00000500000000000000" pitchFamily="2" charset="0"/>
                      </a:endParaRPr>
                    </a:p>
                    <a:p>
                      <a:pPr algn="ctr"/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Afdelingschef</a:t>
                      </a:r>
                      <a:br>
                        <a:rPr lang="da-DK" sz="80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</a:br>
                      <a:r>
                        <a:rPr lang="da-DK" sz="800" b="0" dirty="0">
                          <a:solidFill>
                            <a:schemeClr val="bg1"/>
                          </a:solidFill>
                          <a:latin typeface="+mn-lt"/>
                          <a:cs typeface="Poppins" panose="00000500000000000000" pitchFamily="2" charset="0"/>
                        </a:rPr>
                        <a:t>Cecilie Svane Olesen</a:t>
                      </a:r>
                      <a:endParaRPr lang="da-DK" sz="8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Poppins" pitchFamily="2" charset="77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2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402200"/>
                  </a:ext>
                </a:extLst>
              </a:tr>
            </a:tbl>
          </a:graphicData>
        </a:graphic>
      </p:graphicFrame>
      <p:sp>
        <p:nvSpPr>
          <p:cNvPr id="26" name="Rektangel 25">
            <a:extLst>
              <a:ext uri="{FF2B5EF4-FFF2-40B4-BE49-F238E27FC236}">
                <a16:creationId xmlns:a16="http://schemas.microsoft.com/office/drawing/2014/main" id="{841A0B6D-22C4-4891-8547-EAA30472C5CB}"/>
              </a:ext>
            </a:extLst>
          </p:cNvPr>
          <p:cNvSpPr/>
          <p:nvPr/>
        </p:nvSpPr>
        <p:spPr>
          <a:xfrm>
            <a:off x="3379920" y="4590037"/>
            <a:ext cx="1786089" cy="504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800" dirty="0">
                <a:solidFill>
                  <a:schemeClr val="tx1"/>
                </a:solidFill>
                <a:latin typeface="+mj-lt"/>
              </a:rPr>
              <a:t>Kommitteret</a:t>
            </a:r>
            <a:br>
              <a:rPr lang="da-DK" sz="800" dirty="0">
                <a:solidFill>
                  <a:schemeClr val="tx1"/>
                </a:solidFill>
                <a:latin typeface="+mj-lt"/>
              </a:rPr>
            </a:br>
            <a:r>
              <a:rPr lang="da-DK" sz="800" dirty="0">
                <a:solidFill>
                  <a:schemeClr val="tx1"/>
                </a:solidFill>
              </a:rPr>
              <a:t>Hans B. Thomsen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92A37E0E-2044-41DE-8FBE-7429D097DC03}"/>
              </a:ext>
            </a:extLst>
          </p:cNvPr>
          <p:cNvSpPr/>
          <p:nvPr/>
        </p:nvSpPr>
        <p:spPr>
          <a:xfrm>
            <a:off x="8953378" y="6366378"/>
            <a:ext cx="1823665" cy="378855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800" dirty="0">
                <a:solidFill>
                  <a:schemeClr val="tx1"/>
                </a:solidFill>
                <a:latin typeface="+mj-lt"/>
              </a:rPr>
              <a:t>Databeskyttelsesrådgiver</a:t>
            </a:r>
          </a:p>
          <a:p>
            <a:pPr algn="ctr"/>
            <a:r>
              <a:rPr lang="da-DK" sz="800" dirty="0">
                <a:solidFill>
                  <a:srgbClr val="052C43"/>
                </a:solidFill>
                <a:cs typeface="Poppins" pitchFamily="2" charset="77"/>
              </a:rPr>
              <a:t>Helle Ginnerup</a:t>
            </a:r>
            <a:endParaRPr lang="da-DK" sz="8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79153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82810E31-18F4-4AF9-8E3D-15E26FA3F307}"/>
              </a:ext>
            </a:extLst>
          </p:cNvPr>
          <p:cNvGrpSpPr/>
          <p:nvPr/>
        </p:nvGrpSpPr>
        <p:grpSpPr>
          <a:xfrm>
            <a:off x="2113294" y="892150"/>
            <a:ext cx="8085488" cy="1502736"/>
            <a:chOff x="1060230" y="481403"/>
            <a:chExt cx="10063573" cy="1818711"/>
          </a:xfrm>
        </p:grpSpPr>
        <p:sp>
          <p:nvSpPr>
            <p:cNvPr id="3" name="Oval 92">
              <a:extLst>
                <a:ext uri="{FF2B5EF4-FFF2-40B4-BE49-F238E27FC236}">
                  <a16:creationId xmlns:a16="http://schemas.microsoft.com/office/drawing/2014/main" id="{B0C9E9D8-11CF-411D-8F44-36441A43CCF1}"/>
                </a:ext>
              </a:extLst>
            </p:cNvPr>
            <p:cNvSpPr/>
            <p:nvPr/>
          </p:nvSpPr>
          <p:spPr>
            <a:xfrm>
              <a:off x="5412840" y="481403"/>
              <a:ext cx="1358352" cy="1358352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D41F8856-A34F-42B9-BED8-37647D7D7319}"/>
                </a:ext>
              </a:extLst>
            </p:cNvPr>
            <p:cNvGrpSpPr/>
            <p:nvPr/>
          </p:nvGrpSpPr>
          <p:grpSpPr>
            <a:xfrm>
              <a:off x="1060230" y="985787"/>
              <a:ext cx="10063573" cy="1314327"/>
              <a:chOff x="1060230" y="985787"/>
              <a:chExt cx="10063573" cy="1314327"/>
            </a:xfrm>
          </p:grpSpPr>
          <p:sp>
            <p:nvSpPr>
              <p:cNvPr id="6" name="Rectangle 1">
                <a:extLst>
                  <a:ext uri="{FF2B5EF4-FFF2-40B4-BE49-F238E27FC236}">
                    <a16:creationId xmlns:a16="http://schemas.microsoft.com/office/drawing/2014/main" id="{8F9755BC-52F5-48CC-ADD5-2F603E36F2E8}"/>
                  </a:ext>
                </a:extLst>
              </p:cNvPr>
              <p:cNvSpPr/>
              <p:nvPr/>
            </p:nvSpPr>
            <p:spPr>
              <a:xfrm>
                <a:off x="1060230" y="1646040"/>
                <a:ext cx="10063572" cy="65407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BEFB88D3-389A-4A39-A67B-672F5D3998AE}"/>
                  </a:ext>
                </a:extLst>
              </p:cNvPr>
              <p:cNvSpPr/>
              <p:nvPr/>
            </p:nvSpPr>
            <p:spPr>
              <a:xfrm>
                <a:off x="1060231" y="985787"/>
                <a:ext cx="10063572" cy="1300439"/>
              </a:xfrm>
              <a:prstGeom prst="roundRect">
                <a:avLst>
                  <a:gd name="adj" fmla="val 50000"/>
                </a:avLst>
              </a:prstGeom>
              <a:solidFill>
                <a:srgbClr val="001F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sz="1801" dirty="0"/>
              </a:p>
            </p:txBody>
          </p:sp>
        </p:grpSp>
        <p:pic>
          <p:nvPicPr>
            <p:cNvPr id="5" name="Picture 25">
              <a:extLst>
                <a:ext uri="{FF2B5EF4-FFF2-40B4-BE49-F238E27FC236}">
                  <a16:creationId xmlns:a16="http://schemas.microsoft.com/office/drawing/2014/main" id="{4DE09CEC-DA11-4DCD-9CA5-370038FF8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2043" y="719503"/>
              <a:ext cx="419947" cy="370176"/>
            </a:xfrm>
            <a:prstGeom prst="rect">
              <a:avLst/>
            </a:prstGeom>
          </p:spPr>
        </p:pic>
      </p:grpSp>
      <p:sp>
        <p:nvSpPr>
          <p:cNvPr id="8" name="TextBox 9">
            <a:extLst>
              <a:ext uri="{FF2B5EF4-FFF2-40B4-BE49-F238E27FC236}">
                <a16:creationId xmlns:a16="http://schemas.microsoft.com/office/drawing/2014/main" id="{55E00DBB-9796-47B0-A844-C4B068D7D97B}"/>
              </a:ext>
            </a:extLst>
          </p:cNvPr>
          <p:cNvSpPr txBox="1"/>
          <p:nvPr/>
        </p:nvSpPr>
        <p:spPr>
          <a:xfrm>
            <a:off x="3675507" y="1442597"/>
            <a:ext cx="4961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DK" sz="16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Departementet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E249261-4321-4EEE-A2DA-7298A4D24038}"/>
              </a:ext>
            </a:extLst>
          </p:cNvPr>
          <p:cNvSpPr txBox="1"/>
          <p:nvPr/>
        </p:nvSpPr>
        <p:spPr>
          <a:xfrm>
            <a:off x="3264414" y="1797796"/>
            <a:ext cx="5783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100"/>
              </a:spcBef>
            </a:pPr>
            <a:r>
              <a:rPr lang="da-DK" sz="1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Indenrigs- og s</a:t>
            </a:r>
            <a:r>
              <a:rPr lang="en-DK" sz="1000" b="1" dirty="0">
                <a:solidFill>
                  <a:schemeClr val="bg1"/>
                </a:solidFill>
                <a:latin typeface="+mj-lt"/>
                <a:cs typeface="Poppins" pitchFamily="2" charset="77"/>
              </a:rPr>
              <a:t>undhedsminister </a:t>
            </a:r>
            <a:r>
              <a:rPr lang="da-DK" sz="1000" dirty="0">
                <a:solidFill>
                  <a:schemeClr val="bg1"/>
                </a:solidFill>
                <a:cs typeface="Poppins Light" pitchFamily="2" charset="77"/>
              </a:rPr>
              <a:t>Sophie Løhde</a:t>
            </a:r>
            <a:br>
              <a:rPr lang="da-DK" sz="1000" dirty="0">
                <a:solidFill>
                  <a:schemeClr val="bg1"/>
                </a:solidFill>
                <a:latin typeface="+mj-lt"/>
                <a:cs typeface="Poppins" pitchFamily="2" charset="77"/>
              </a:rPr>
            </a:br>
            <a:endParaRPr lang="en-DK" sz="100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7560AB1-CA29-46E4-9395-B2EFB849BA36}"/>
              </a:ext>
            </a:extLst>
          </p:cNvPr>
          <p:cNvSpPr txBox="1"/>
          <p:nvPr/>
        </p:nvSpPr>
        <p:spPr>
          <a:xfrm>
            <a:off x="3264414" y="2005941"/>
            <a:ext cx="57832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100"/>
              </a:spcBef>
            </a:pPr>
            <a:r>
              <a:rPr lang="da-DK" sz="1000" b="1">
                <a:solidFill>
                  <a:schemeClr val="bg1"/>
                </a:solidFill>
                <a:latin typeface="+mj-lt"/>
                <a:cs typeface="Poppins" pitchFamily="2" charset="77"/>
              </a:rPr>
              <a:t>Fungerende d</a:t>
            </a:r>
            <a:r>
              <a:rPr lang="en-DK" sz="1000" b="1">
                <a:solidFill>
                  <a:schemeClr val="bg1"/>
                </a:solidFill>
                <a:latin typeface="+mj-lt"/>
                <a:cs typeface="Poppins" pitchFamily="2" charset="77"/>
              </a:rPr>
              <a:t>epartementschef </a:t>
            </a:r>
            <a:r>
              <a:rPr lang="da-DK" sz="1000" b="1">
                <a:solidFill>
                  <a:schemeClr val="bg1"/>
                </a:solidFill>
                <a:latin typeface="+mj-lt"/>
                <a:cs typeface="Poppins" pitchFamily="2" charset="77"/>
              </a:rPr>
              <a:t> </a:t>
            </a:r>
            <a:r>
              <a:rPr lang="da-DK" sz="1000">
                <a:solidFill>
                  <a:schemeClr val="bg1"/>
                </a:solidFill>
                <a:cs typeface="Poppins Light" pitchFamily="2" charset="77"/>
              </a:rPr>
              <a:t>Lene Brøndum Jensen</a:t>
            </a:r>
            <a:endParaRPr lang="en-DK" sz="1000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11" name="AutoShape 104">
            <a:extLst>
              <a:ext uri="{FF2B5EF4-FFF2-40B4-BE49-F238E27FC236}">
                <a16:creationId xmlns:a16="http://schemas.microsoft.com/office/drawing/2014/main" id="{48786272-5FE4-440B-ADDA-99BDDCFBB7A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13295" y="3429000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Styrelsen for Patientsikkerhed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Anette Lykke Petri</a:t>
            </a:r>
          </a:p>
        </p:txBody>
      </p:sp>
      <p:sp>
        <p:nvSpPr>
          <p:cNvPr id="12" name="AutoShape 104">
            <a:extLst>
              <a:ext uri="{FF2B5EF4-FFF2-40B4-BE49-F238E27FC236}">
                <a16:creationId xmlns:a16="http://schemas.microsoft.com/office/drawing/2014/main" id="{E0667CC3-E23F-4CE3-AE60-8478919B06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6169" y="2481031"/>
            <a:ext cx="2542599" cy="1813123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Sundhedsdatastyrelsen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Thomas Fredenslund</a:t>
            </a:r>
          </a:p>
          <a:p>
            <a:pPr algn="ctr">
              <a:spcBef>
                <a:spcPts val="201"/>
              </a:spcBef>
            </a:pPr>
            <a:endParaRPr lang="da-DK" sz="800" dirty="0">
              <a:solidFill>
                <a:srgbClr val="052C43"/>
              </a:solidFill>
              <a:latin typeface="+mn-lt"/>
              <a:cs typeface="Poppins Light" pitchFamily="2" charset="77"/>
            </a:endParaRPr>
          </a:p>
          <a:p>
            <a:pPr algn="ctr">
              <a:spcBef>
                <a:spcPts val="201"/>
              </a:spcBef>
            </a:pPr>
            <a:endParaRPr lang="da-DK" sz="800" b="1" dirty="0">
              <a:solidFill>
                <a:srgbClr val="052C43"/>
              </a:solidFill>
              <a:latin typeface="+mj-lt"/>
              <a:cs typeface="Poppins" pitchFamily="2" charset="77"/>
            </a:endParaRPr>
          </a:p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Nationalt Genom Center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Centerdirektør Bettina Lundgren</a:t>
            </a:r>
          </a:p>
        </p:txBody>
      </p:sp>
      <p:sp>
        <p:nvSpPr>
          <p:cNvPr id="14" name="AutoShape 104">
            <a:extLst>
              <a:ext uri="{FF2B5EF4-FFF2-40B4-BE49-F238E27FC236}">
                <a16:creationId xmlns:a16="http://schemas.microsoft.com/office/drawing/2014/main" id="{8A17301C-9C94-49A2-9D3A-5FDA0ABC0B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89822" y="2477477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Styrelsen for Patientklager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Lizzi Krarup Jakobsen</a:t>
            </a:r>
          </a:p>
        </p:txBody>
      </p:sp>
      <p:sp>
        <p:nvSpPr>
          <p:cNvPr id="15" name="AutoShape 104">
            <a:extLst>
              <a:ext uri="{FF2B5EF4-FFF2-40B4-BE49-F238E27FC236}">
                <a16:creationId xmlns:a16="http://schemas.microsoft.com/office/drawing/2014/main" id="{C3AD7CF5-58DA-44F2-A324-643662BA85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89822" y="3429000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Statens Serum Institut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Administrerende direktør Henrik Ullum</a:t>
            </a:r>
          </a:p>
        </p:txBody>
      </p:sp>
      <p:sp>
        <p:nvSpPr>
          <p:cNvPr id="16" name="AutoShape 104">
            <a:extLst>
              <a:ext uri="{FF2B5EF4-FFF2-40B4-BE49-F238E27FC236}">
                <a16:creationId xmlns:a16="http://schemas.microsoft.com/office/drawing/2014/main" id="{555EEF83-4E27-400B-8A42-DE2C5D92CD9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86425" y="4377422"/>
            <a:ext cx="2539209" cy="864000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Nationalt Center for Etik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Christa Lundgaard Kjøller</a:t>
            </a:r>
          </a:p>
        </p:txBody>
      </p:sp>
      <p:sp>
        <p:nvSpPr>
          <p:cNvPr id="17" name="AutoShape 104">
            <a:extLst>
              <a:ext uri="{FF2B5EF4-FFF2-40B4-BE49-F238E27FC236}">
                <a16:creationId xmlns:a16="http://schemas.microsoft.com/office/drawing/2014/main" id="{68A3AC6E-49F3-46DA-BC18-AC9567EF70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13292" y="2481123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Sundhedsstyrelsen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Jonas Egebart</a:t>
            </a:r>
          </a:p>
        </p:txBody>
      </p:sp>
      <p:sp>
        <p:nvSpPr>
          <p:cNvPr id="18" name="AutoShape 104">
            <a:extLst>
              <a:ext uri="{FF2B5EF4-FFF2-40B4-BE49-F238E27FC236}">
                <a16:creationId xmlns:a16="http://schemas.microsoft.com/office/drawing/2014/main" id="{6BA4CFA7-7DB5-42F4-B5C0-F0E6BE8001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13292" y="4376268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DBEF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Lægemiddelstyrelsen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Nils Falk Bjerregaard</a:t>
            </a:r>
          </a:p>
        </p:txBody>
      </p:sp>
      <p:sp>
        <p:nvSpPr>
          <p:cNvPr id="20" name="AutoShape 104">
            <a:extLst>
              <a:ext uri="{FF2B5EF4-FFF2-40B4-BE49-F238E27FC236}">
                <a16:creationId xmlns:a16="http://schemas.microsoft.com/office/drawing/2014/main" id="{7807B383-8326-4ECE-9803-1810F8BE73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56169" y="4376268"/>
            <a:ext cx="2542599" cy="865154"/>
          </a:xfrm>
          <a:prstGeom prst="roundRect">
            <a:avLst>
              <a:gd name="adj" fmla="val 16667"/>
            </a:avLst>
          </a:prstGeom>
          <a:solidFill>
            <a:srgbClr val="EAF7FF"/>
          </a:solidFill>
          <a:ln w="9525">
            <a:noFill/>
            <a:round/>
            <a:headEnd/>
            <a:tailEnd/>
          </a:ln>
        </p:spPr>
        <p:txBody>
          <a:bodyPr wrap="none" lIns="83284" tIns="41641" rIns="83284" bIns="41641" anchor="ctr"/>
          <a:lstStyle>
            <a:defPPr>
              <a:defRPr lang="da-DK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8326E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Det Nationale Forsknings- og </a:t>
            </a:r>
          </a:p>
          <a:p>
            <a:pPr algn="ctr">
              <a:spcBef>
                <a:spcPts val="201"/>
              </a:spcBef>
            </a:pPr>
            <a:r>
              <a:rPr lang="da-DK" sz="800" b="1" dirty="0">
                <a:solidFill>
                  <a:srgbClr val="052C43"/>
                </a:solidFill>
                <a:latin typeface="+mj-lt"/>
                <a:cs typeface="Poppins" pitchFamily="2" charset="77"/>
              </a:rPr>
              <a:t>Analysecenter for Velfærd (VIVE)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Formand Nina Smith</a:t>
            </a:r>
          </a:p>
          <a:p>
            <a:pPr algn="ctr">
              <a:spcBef>
                <a:spcPts val="201"/>
              </a:spcBef>
            </a:pPr>
            <a:r>
              <a:rPr lang="da-DK" sz="800" dirty="0">
                <a:solidFill>
                  <a:srgbClr val="052C43"/>
                </a:solidFill>
                <a:latin typeface="+mn-lt"/>
                <a:cs typeface="Poppins Light" pitchFamily="2" charset="77"/>
              </a:rPr>
              <a:t>Direktør Lotte Jensen</a:t>
            </a:r>
          </a:p>
        </p:txBody>
      </p:sp>
    </p:spTree>
    <p:extLst>
      <p:ext uri="{BB962C8B-B14F-4D97-AF65-F5344CB8AC3E}">
        <p14:creationId xmlns:p14="http://schemas.microsoft.com/office/powerpoint/2010/main" val="11963074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Word_DK_PowerPointSkabelon_Dec2022</Template>
  <TotalTime>2390</TotalTime>
  <Words>304</Words>
  <Application>Microsoft Office PowerPoint</Application>
  <PresentationFormat>Widescreen</PresentationFormat>
  <Paragraphs>89</Paragraphs>
  <Slides>3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Organisationsdiagram Indenrigs- og Sundhedsministeriet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Luna Breinholt Friediger</dc:creator>
  <cp:lastModifiedBy>Lene Olsen</cp:lastModifiedBy>
  <cp:revision>108</cp:revision>
  <dcterms:created xsi:type="dcterms:W3CDTF">2024-02-09T12:00:53Z</dcterms:created>
  <dcterms:modified xsi:type="dcterms:W3CDTF">2026-04-30T11:47:51Z</dcterms:modified>
</cp:coreProperties>
</file>