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500" r:id="rId2"/>
    <p:sldId id="507" r:id="rId3"/>
    <p:sldId id="529" r:id="rId4"/>
    <p:sldId id="531" r:id="rId5"/>
    <p:sldId id="532" r:id="rId6"/>
    <p:sldId id="533" r:id="rId7"/>
    <p:sldId id="534" r:id="rId8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kel Thorning" initials="MT" lastIdx="4" clrIdx="0">
    <p:extLst>
      <p:ext uri="{19B8F6BF-5375-455C-9EA6-DF929625EA0E}">
        <p15:presenceInfo xmlns:p15="http://schemas.microsoft.com/office/powerpoint/2012/main" userId="S-1-5-21-2100284113-1573851820-878952375-575673" providerId="AD"/>
      </p:ext>
    </p:extLst>
  </p:cmAuthor>
  <p:cmAuthor id="2" name="Cecilie Louise Svane Olesen" initials="CLSO" lastIdx="1" clrIdx="1">
    <p:extLst>
      <p:ext uri="{19B8F6BF-5375-455C-9EA6-DF929625EA0E}">
        <p15:presenceInfo xmlns:p15="http://schemas.microsoft.com/office/powerpoint/2012/main" userId="S-1-5-21-2100284113-1573851820-878952375-370755" providerId="AD"/>
      </p:ext>
    </p:extLst>
  </p:cmAuthor>
  <p:cmAuthor id="3" name="Lene Brøndum Jensen" initials="LBJ" lastIdx="3" clrIdx="2">
    <p:extLst>
      <p:ext uri="{19B8F6BF-5375-455C-9EA6-DF929625EA0E}">
        <p15:presenceInfo xmlns:p15="http://schemas.microsoft.com/office/powerpoint/2012/main" userId="S-1-5-21-2100284113-1573851820-878952375-428410" providerId="AD"/>
      </p:ext>
    </p:extLst>
  </p:cmAuthor>
  <p:cmAuthor id="4" name="Dorte Bech Vizard" initials="DBV" lastIdx="3" clrIdx="3">
    <p:extLst>
      <p:ext uri="{19B8F6BF-5375-455C-9EA6-DF929625EA0E}">
        <p15:presenceInfo xmlns:p15="http://schemas.microsoft.com/office/powerpoint/2012/main" userId="S-1-5-21-2100284113-1573851820-878952375-428316" providerId="AD"/>
      </p:ext>
    </p:extLst>
  </p:cmAuthor>
  <p:cmAuthor id="5" name="Lene Brøndum" initials="LB" lastIdx="1" clrIdx="4">
    <p:extLst>
      <p:ext uri="{19B8F6BF-5375-455C-9EA6-DF929625EA0E}">
        <p15:presenceInfo xmlns:p15="http://schemas.microsoft.com/office/powerpoint/2012/main" userId="S::lbj@sum.DK::f4d3c31c-ebdd-4491-a931-0847858b83a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FDB"/>
    <a:srgbClr val="E7F5FF"/>
    <a:srgbClr val="D9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3" autoAdjust="0"/>
    <p:restoredTop sz="95268" autoAdjust="0"/>
  </p:normalViewPr>
  <p:slideViewPr>
    <p:cSldViewPr snapToGrid="0">
      <p:cViewPr varScale="1">
        <p:scale>
          <a:sx n="107" d="100"/>
          <a:sy n="107" d="100"/>
        </p:scale>
        <p:origin x="11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74C21-1CB5-4B36-A9C1-C994E0D749D1}" type="datetimeFigureOut">
              <a:rPr lang="da-DK" smtClean="0"/>
              <a:t>25-03-2026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C9AA1-11AD-4E00-A02A-F2EB6CFE88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3194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009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9370658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186652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966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99274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1206244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6832020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208962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546230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089687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491783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452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3226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997832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4096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27611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7428257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440017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3962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2295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0083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0036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01786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81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4464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80378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54399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690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681705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092119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12287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32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91151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967614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157461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03206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018897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9872803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76780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61578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13536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3762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0299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40816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357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92468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972038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016369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89329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95433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7406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98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456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12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78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27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75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40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2268394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14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345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74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654035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2E2127D-4AF7-4C88-A767-7A4E9D8B96A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6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" name="think-cell Slide" r:id="rId67" imgW="342" imgH="337" progId="TCLayout.ActiveDocument.1">
                  <p:embed/>
                </p:oleObj>
              </mc:Choice>
              <mc:Fallback>
                <p:oleObj name="think-cell Slide" r:id="rId67" imgW="342" imgH="337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E2127D-4AF7-4C88-A767-7A4E9D8B96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4502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528662-2F23-410C-BDC5-A0ABF79D0D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Sagsområder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A3E7CFE-E93F-48C8-9533-BEFE8B73E8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sz="1400" dirty="0"/>
              <a:t>Oktober 2025</a:t>
            </a:r>
          </a:p>
        </p:txBody>
      </p:sp>
    </p:spTree>
    <p:extLst>
      <p:ext uri="{BB962C8B-B14F-4D97-AF65-F5344CB8AC3E}">
        <p14:creationId xmlns:p14="http://schemas.microsoft.com/office/powerpoint/2010/main" val="873556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E0EE68C4-700F-4901-85A2-BFA5F41E20D3}"/>
              </a:ext>
            </a:extLst>
          </p:cNvPr>
          <p:cNvSpPr/>
          <p:nvPr/>
        </p:nvSpPr>
        <p:spPr>
          <a:xfrm>
            <a:off x="5324952" y="1619964"/>
            <a:ext cx="2301330" cy="2612398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tlCol="0" anchor="t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Daglig pressehåndtering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Offensiv presse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Medieovervågning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Koordinering af styrelsernes presseafdelinger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SoMe (ISM/M)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Visuel kommunikation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Tekst og nyheder / publikationer på hjemmeside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Kommunikation/intranettet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Taler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Interviews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Lanceringer, pressemøder mv.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Strategiske udmeldinger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395146" y="302095"/>
            <a:ext cx="3626074" cy="62723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2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AFDELING</a:t>
            </a:r>
            <a:br>
              <a:rPr lang="da-DK" sz="1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a-DK" sz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RANDI FRYDENSBERG HEDE</a:t>
            </a:r>
            <a:endParaRPr lang="da-DK" sz="12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648E471F-3346-4721-BEBE-1CFC944F9E0F}"/>
              </a:ext>
            </a:extLst>
          </p:cNvPr>
          <p:cNvGrpSpPr/>
          <p:nvPr/>
        </p:nvGrpSpPr>
        <p:grpSpPr>
          <a:xfrm>
            <a:off x="450580" y="865788"/>
            <a:ext cx="2301330" cy="2844060"/>
            <a:chOff x="442912" y="1147408"/>
            <a:chExt cx="2071574" cy="2611999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4F708C75-119F-4B91-9CA8-7D60D780F61C}"/>
                </a:ext>
              </a:extLst>
            </p:cNvPr>
            <p:cNvSpPr/>
            <p:nvPr/>
          </p:nvSpPr>
          <p:spPr>
            <a:xfrm>
              <a:off x="449813" y="1147408"/>
              <a:ext cx="2064673" cy="576054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Ministersekretariatet (MS)</a:t>
              </a:r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9FA4BE96-3786-4CF7-B47A-3BD386C9CEA4}"/>
                </a:ext>
              </a:extLst>
            </p:cNvPr>
            <p:cNvSpPr/>
            <p:nvPr/>
          </p:nvSpPr>
          <p:spPr>
            <a:xfrm>
              <a:off x="442912" y="1845532"/>
              <a:ext cx="2071574" cy="191387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tlCol="0" anchor="t"/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Ministerbetjening 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Kalender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Åbenhedsordning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Statsråd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Lovprogram og Folketing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Koordinering af sager til M-godkendelse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Dagsmappe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Ordførerhåndtering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DC-betjening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Mødeforberedelse</a:t>
              </a:r>
            </a:p>
            <a:p>
              <a:pPr algn="ctr"/>
              <a:endPara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11" name="Rektangel 10">
            <a:extLst>
              <a:ext uri="{FF2B5EF4-FFF2-40B4-BE49-F238E27FC236}">
                <a16:creationId xmlns:a16="http://schemas.microsoft.com/office/drawing/2014/main" id="{388323AD-7600-4FFD-808B-879E2C931102}"/>
              </a:ext>
            </a:extLst>
          </p:cNvPr>
          <p:cNvSpPr/>
          <p:nvPr/>
        </p:nvSpPr>
        <p:spPr>
          <a:xfrm>
            <a:off x="5324952" y="863131"/>
            <a:ext cx="2293665" cy="627234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Presse og kommunikation </a:t>
            </a:r>
          </a:p>
          <a:p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Vakant</a:t>
            </a:r>
            <a:endParaRPr lang="da-DK" sz="900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BAC77A3C-22AD-4CAE-B944-6CC72ED01AF8}"/>
              </a:ext>
            </a:extLst>
          </p:cNvPr>
          <p:cNvGrpSpPr/>
          <p:nvPr/>
        </p:nvGrpSpPr>
        <p:grpSpPr>
          <a:xfrm>
            <a:off x="2883933" y="865788"/>
            <a:ext cx="2301330" cy="4063260"/>
            <a:chOff x="442912" y="1147408"/>
            <a:chExt cx="2071574" cy="3731719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9C900654-91D4-4B95-83BA-2547E9603D42}"/>
                </a:ext>
              </a:extLst>
            </p:cNvPr>
            <p:cNvSpPr/>
            <p:nvPr/>
          </p:nvSpPr>
          <p:spPr>
            <a:xfrm>
              <a:off x="449813" y="1147408"/>
              <a:ext cx="2064673" cy="576054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Ledelsessekretariatet (LSEK) </a:t>
              </a:r>
              <a:b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</a:br>
              <a:r>
                <a:rPr lang="da-DK" sz="900" dirty="0">
                  <a:solidFill>
                    <a:srgbClr val="001D31"/>
                  </a:solidFill>
                  <a:latin typeface="Segoe UI Semilight" panose="020B0402040204020203" pitchFamily="34" charset="0"/>
                  <a:ea typeface="Segoe UI Black" panose="020B0A02040204020203" pitchFamily="34" charset="0"/>
                  <a:cs typeface="Segoe UI Semilight" panose="020B0402040204020203" pitchFamily="34" charset="0"/>
                </a:rPr>
                <a:t>Jakob Jensen</a:t>
              </a:r>
              <a: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 </a:t>
              </a: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8D3A7E69-CFA2-430F-B39D-54AF3F641D4A}"/>
                </a:ext>
              </a:extLst>
            </p:cNvPr>
            <p:cNvSpPr/>
            <p:nvPr/>
          </p:nvSpPr>
          <p:spPr>
            <a:xfrm>
              <a:off x="442912" y="1845532"/>
              <a:ext cx="2071574" cy="303359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tlCol="0" anchor="t"/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Koordination af regeringssager i Ø/K-udvalg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Betjening af M og DC på Ø/K-udvalg herunder håndakter 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altLang="ko-KR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Direktions- og ledelsesbetjening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altLang="ko-KR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Ledelsesinformation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altLang="ko-KR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Koordination og tilrettelæggelse af chefmøder, AC-møder, direktionsmøder og KLF-møder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altLang="ko-KR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Politisk styring, herunder planlægning af politisk sæson, top 10-styring mv. 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altLang="ko-KR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Strategiske projekter M/DC/DIR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altLang="ko-KR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Koordination og tilrettelæggelse af ordførermøder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altLang="ko-KR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Taler og oplæg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altLang="ko-KR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Koordination og opfølgning på politisk prioriterede sager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altLang="ko-KR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Betjening af DC, herunder kalender og koordinering af sager til DC-godkendelse</a:t>
              </a:r>
            </a:p>
          </p:txBody>
        </p:sp>
      </p:grpSp>
      <p:sp>
        <p:nvSpPr>
          <p:cNvPr id="19" name="Rektangel 18">
            <a:extLst>
              <a:ext uri="{FF2B5EF4-FFF2-40B4-BE49-F238E27FC236}">
                <a16:creationId xmlns:a16="http://schemas.microsoft.com/office/drawing/2014/main" id="{55773CC1-0919-4F11-8DB4-654BCF346AD3}"/>
              </a:ext>
            </a:extLst>
          </p:cNvPr>
          <p:cNvSpPr/>
          <p:nvPr/>
        </p:nvSpPr>
        <p:spPr>
          <a:xfrm>
            <a:off x="7765972" y="1625936"/>
            <a:ext cx="4129938" cy="5070956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t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Narkotika og stofmisbrugsbehandling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Alkohol (forebyggelse og -behandling)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Tobak, e-cigaretter og nikotin (forebyggelse og behandling), EU-tobaksvaredirektivet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Implementering af opioid-udspil, forebyggelsesplan 2023, folkesundhedslov og Kræftplan 5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Stævning I (handleplan) og II (praksisændring) 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Ulighed i sundhed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Overvægt, kost og fysisk aktivitet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Trivsel (mental sundhed), skærme og søvn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Smitteforebyggelse, herunder hygiejne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Pårørendeindsatser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Solarier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Miljø, herunder luftforurening og drikkevand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Rammeaftale med Statens Institut for Folkesundhed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Nære tilbud til børn, herunder tidlig indsats, sundhedsplejen, børnetandpleje </a:t>
            </a:r>
            <a:b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og lettilgængeligt behandlingstilbud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Seksuel sundhed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Fertilitet, donoranonymitet og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surrogasi</a:t>
            </a: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Fødsler og fosterdiagnostik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Kvinders sundhed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Familieambulatorier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Screening (undtagen kræft/hjerte)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Abort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Sterilisation og kastration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Pædofili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LGBT+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Ludomani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Bioetik-konventionen/CDBIO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Etisk Råd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7A85FEE-D230-43A4-AC67-356877D04091}"/>
              </a:ext>
            </a:extLst>
          </p:cNvPr>
          <p:cNvSpPr/>
          <p:nvPr/>
        </p:nvSpPr>
        <p:spPr>
          <a:xfrm>
            <a:off x="7765972" y="850947"/>
            <a:ext cx="4129938" cy="639418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 for folkesundhed (KFF) </a:t>
            </a:r>
            <a:b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Trine Vig Houe</a:t>
            </a:r>
            <a:endParaRPr lang="da-DK" sz="900" b="1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472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395146" y="302095"/>
            <a:ext cx="3626074" cy="62723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2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AFDELING</a:t>
            </a:r>
            <a:br>
              <a:rPr lang="da-DK" sz="1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a-DK" sz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DORTE BECH VIZARD</a:t>
            </a:r>
            <a:endParaRPr lang="da-DK" sz="12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648E471F-3346-4721-BEBE-1CFC944F9E0F}"/>
              </a:ext>
            </a:extLst>
          </p:cNvPr>
          <p:cNvGrpSpPr/>
          <p:nvPr/>
        </p:nvGrpSpPr>
        <p:grpSpPr>
          <a:xfrm>
            <a:off x="450580" y="865788"/>
            <a:ext cx="5368159" cy="4925412"/>
            <a:chOff x="442912" y="1147408"/>
            <a:chExt cx="3589639" cy="4523523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4F708C75-119F-4B91-9CA8-7D60D780F61C}"/>
                </a:ext>
              </a:extLst>
            </p:cNvPr>
            <p:cNvSpPr/>
            <p:nvPr/>
          </p:nvSpPr>
          <p:spPr>
            <a:xfrm>
              <a:off x="449812" y="1147408"/>
              <a:ext cx="3582739" cy="576054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Center for lægemidler, beredskab og internationalt samarbejde (CBI) </a:t>
              </a:r>
            </a:p>
            <a:p>
              <a:r>
                <a:rPr lang="da-DK" sz="900" dirty="0">
                  <a:solidFill>
                    <a:srgbClr val="001D31"/>
                  </a:solidFill>
                  <a:latin typeface="Segoe UI Semilight" panose="020B0402040204020203" pitchFamily="34" charset="0"/>
                  <a:ea typeface="Segoe UI Black" panose="020B0A02040204020203" pitchFamily="34" charset="0"/>
                  <a:cs typeface="Segoe UI Semilight" panose="020B0402040204020203" pitchFamily="34" charset="0"/>
                </a:rPr>
                <a:t>Eva Jensen, Anna Nielsen Kjær, Hanne Findsen og Edward James-Smith </a:t>
              </a:r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9FA4BE96-3786-4CF7-B47A-3BD386C9CEA4}"/>
                </a:ext>
              </a:extLst>
            </p:cNvPr>
            <p:cNvSpPr/>
            <p:nvPr/>
          </p:nvSpPr>
          <p:spPr>
            <a:xfrm>
              <a:off x="442912" y="1845531"/>
              <a:ext cx="3582739" cy="38254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108000" rtlCol="0" anchor="t"/>
            <a:lstStyle/>
            <a:p>
              <a:pPr>
                <a:lnSpc>
                  <a:spcPct val="150000"/>
                </a:lnSpc>
              </a:pPr>
              <a:r>
                <a:rPr lang="da-DK" sz="900" dirty="0">
                  <a:solidFill>
                    <a:srgbClr val="001D31"/>
                  </a:solidFill>
                  <a:latin typeface="Segoe UI Semilight" panose="020B0402040204020203" pitchFamily="34" charset="0"/>
                  <a:ea typeface="Segoe UI Black" panose="020B0A02040204020203" pitchFamily="34" charset="0"/>
                  <a:cs typeface="Segoe UI Semilight" panose="020B0402040204020203" pitchFamily="34" charset="0"/>
                </a:rPr>
                <a:t>Eva Jensen</a:t>
              </a:r>
            </a:p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Forsyning af lægemidler </a:t>
              </a: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Medicintilskud, -priser og prioritering </a:t>
              </a: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Medicinsk udstyr </a:t>
              </a: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Apotekersektoren </a:t>
              </a: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HTA, Medicinrådet, Behandlingsrådet mv. </a:t>
              </a: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Revision af EU’s lægemiddel-lovgivning </a:t>
              </a: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Blod, væv og celler </a:t>
              </a: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Medicinsk cannabis </a:t>
              </a: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Medicin til dyr </a:t>
              </a:r>
            </a:p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Mere værdig død - dødshjælp</a:t>
              </a:r>
            </a:p>
            <a:p>
              <a:pPr lvl="0">
                <a:lnSpc>
                  <a:spcPct val="150000"/>
                </a:lnSpc>
              </a:pPr>
              <a:endPara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da-DK" sz="900" dirty="0">
                  <a:solidFill>
                    <a:srgbClr val="001D31"/>
                  </a:solidFill>
                  <a:latin typeface="Segoe UI Semilight" panose="020B0402040204020203" pitchFamily="34" charset="0"/>
                  <a:ea typeface="Segoe UI Black" panose="020B0A02040204020203" pitchFamily="34" charset="0"/>
                  <a:cs typeface="Segoe UI Semilight" panose="020B0402040204020203" pitchFamily="34" charset="0"/>
                </a:rPr>
                <a:t>Anna Nielsen Kjær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Sundhedsberedskab 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Offentlige vaccinationsprogrammer 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AMR 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Civil-militært samarbejde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Smitsomme sygdomme 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Internationalt beredskabssamarbejde (HERA mv.) 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Epidemihåndtering 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Læring af Covid-19 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Epidemikommissionen og –loven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Strålebeskyttelse og atomkraft</a:t>
              </a: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</a:t>
              </a:r>
            </a:p>
            <a:p>
              <a:pPr lvl="0">
                <a:lnSpc>
                  <a:spcPct val="150000"/>
                </a:lnSpc>
              </a:pPr>
              <a:endPara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pPr lvl="0">
                <a:lnSpc>
                  <a:spcPct val="150000"/>
                </a:lnSpc>
              </a:pPr>
              <a:endPara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pPr algn="ctr"/>
              <a:endPara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19" name="Rektangel 18">
            <a:extLst>
              <a:ext uri="{FF2B5EF4-FFF2-40B4-BE49-F238E27FC236}">
                <a16:creationId xmlns:a16="http://schemas.microsoft.com/office/drawing/2014/main" id="{55773CC1-0919-4F11-8DB4-654BCF346AD3}"/>
              </a:ext>
            </a:extLst>
          </p:cNvPr>
          <p:cNvSpPr/>
          <p:nvPr/>
        </p:nvSpPr>
        <p:spPr>
          <a:xfrm>
            <a:off x="6007747" y="1626815"/>
            <a:ext cx="4869259" cy="4164386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t"/>
          <a:lstStyle/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Lovprogram og lovkvalitet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Juridisk rådgivning i departementet </a:t>
            </a:r>
            <a:b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(forvaltningsret dog Center for Demokrati og forvaltningsret)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Tilsyn på sundhedsområdet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Autorisationer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Sundh.pers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rettigheder og pligter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Utilsigtede hændelser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Obduktioner/ligsyn 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Markedsføring af sundhedsydelser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Omskæring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International sygesikring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Deling af sundhedsoplysninger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Tolkebistand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Fravalg af behandling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Aktindsigt i patientjournaler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Information og samtykke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Tvangsbehandling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Behandlingstestamenteordningen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Tatovering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Respirationsinsufficiens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Kørekort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Begravelseshjælp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Spiralsagen</a:t>
            </a:r>
            <a:endParaRPr lang="da-DK" sz="760" strike="sngStrike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531EBF81-4BBE-4271-9931-104384FA3992}"/>
              </a:ext>
            </a:extLst>
          </p:cNvPr>
          <p:cNvSpPr txBox="1"/>
          <p:nvPr/>
        </p:nvSpPr>
        <p:spPr>
          <a:xfrm>
            <a:off x="10280980" y="2746273"/>
            <a:ext cx="1911020" cy="89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da-DK" sz="760" dirty="0">
              <a:solidFill>
                <a:schemeClr val="tx2"/>
              </a:solidFill>
              <a:highlight>
                <a:srgbClr val="FFFF00"/>
              </a:highlight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da-DK" sz="76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da-DK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7A85FEE-D230-43A4-AC67-356877D04091}"/>
              </a:ext>
            </a:extLst>
          </p:cNvPr>
          <p:cNvSpPr/>
          <p:nvPr/>
        </p:nvSpPr>
        <p:spPr>
          <a:xfrm>
            <a:off x="6007747" y="859695"/>
            <a:ext cx="4869259" cy="639418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 for patientsikkerhed og lovkvalitet (POL)</a:t>
            </a:r>
            <a:endParaRPr lang="da-DK" sz="900" b="1" dirty="0">
              <a:solidFill>
                <a:srgbClr val="001D3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Ulrich Stigaard Jensen</a:t>
            </a:r>
            <a:endParaRPr lang="da-DK" sz="900" b="1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FE9EB37D-7790-4CCB-83FA-4285847F9FE4}"/>
              </a:ext>
            </a:extLst>
          </p:cNvPr>
          <p:cNvSpPr/>
          <p:nvPr/>
        </p:nvSpPr>
        <p:spPr>
          <a:xfrm>
            <a:off x="8778532" y="1746127"/>
            <a:ext cx="1924302" cy="1824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Patientklage og -erstatning 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Alternativ behandling 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Journalføring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Lovimplementering af sundhedsreformen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Tvang og retssikkerhed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Retspsykiatri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Effektivisering af offentlig administration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Palliativ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sedering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338E9DC8-F80F-4ABA-BC71-C69BF088CE9A}"/>
              </a:ext>
            </a:extLst>
          </p:cNvPr>
          <p:cNvSpPr txBox="1"/>
          <p:nvPr/>
        </p:nvSpPr>
        <p:spPr>
          <a:xfrm>
            <a:off x="2897559" y="1651097"/>
            <a:ext cx="2728178" cy="2591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Hanne Findsen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Multilateralt samarbejde i WHO, FN, OECD, Europarådet </a:t>
            </a:r>
            <a:b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og Norden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Rigsfællesskabet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Strategi for internationalt samarbejde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Myndighedssamarbejde – strategi, koordination, 3. lande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Healthcare Denmark</a:t>
            </a:r>
          </a:p>
          <a:p>
            <a:pPr>
              <a:lnSpc>
                <a:spcPct val="150000"/>
              </a:lnSpc>
            </a:pPr>
            <a:endParaRPr lang="da-DK" sz="760" b="1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Edward James-Smith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Danmarks sundhedspolitik i EU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Forhold til Kommissionen og medlemslandene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EU-Formandskab 2025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Forhold til interessenter ifm. EU sundhedspolitik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Myndighedssamarbejde i EU-lande 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458F1B1-E6C4-4814-9355-5BEC822BE925}"/>
              </a:ext>
            </a:extLst>
          </p:cNvPr>
          <p:cNvSpPr/>
          <p:nvPr/>
        </p:nvSpPr>
        <p:spPr>
          <a:xfrm>
            <a:off x="460899" y="5938408"/>
            <a:ext cx="5357840" cy="600080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Kommitteret </a:t>
            </a:r>
            <a:b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da-DK" sz="900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Hans B. Thomsen</a:t>
            </a:r>
          </a:p>
        </p:txBody>
      </p:sp>
    </p:spTree>
    <p:extLst>
      <p:ext uri="{BB962C8B-B14F-4D97-AF65-F5344CB8AC3E}">
        <p14:creationId xmlns:p14="http://schemas.microsoft.com/office/powerpoint/2010/main" val="1179652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E0EE68C4-700F-4901-85A2-BFA5F41E20D3}"/>
              </a:ext>
            </a:extLst>
          </p:cNvPr>
          <p:cNvSpPr/>
          <p:nvPr/>
        </p:nvSpPr>
        <p:spPr>
          <a:xfrm>
            <a:off x="6273138" y="1625936"/>
            <a:ext cx="2548644" cy="3843048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tlCol="0" anchor="t"/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Analyser på indenrigs- og sundhedsområdet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Udviklingen af mikrosimulationsmodeller og fremskrivninger på sundhedsområdet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Evidensanalyser og evidensstrategi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Dynamiske effekter og avancerede konsekvensberegninger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Opfølgning på sundhedsreform 2024 (AP-fordelingsmodel, evaluering og opfølgning på reformen, efterspørgselsmodel for sundhedspersonale, monitorering af kronikerpakker)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Sundhedsinnovationsindekset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 nationale brugertilfredshedsundersøgelser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Værdighedsreformen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Opfølgning på beskæftigelsesreformen 2025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Rådgivende udvalg for personstatistik og Datastrategisk samarbejde på socialområdet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Kommunale it-fællesskaber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Trækningsret hos VIVE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Befordring (udvikling)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395146" y="302095"/>
            <a:ext cx="3626074" cy="62723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2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AFDELING</a:t>
            </a:r>
            <a:br>
              <a:rPr lang="da-DK" sz="1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a-DK" sz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ASKE GADE JEPPESEN</a:t>
            </a:r>
            <a:endParaRPr lang="da-DK" sz="12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648E471F-3346-4721-BEBE-1CFC944F9E0F}"/>
              </a:ext>
            </a:extLst>
          </p:cNvPr>
          <p:cNvGrpSpPr/>
          <p:nvPr/>
        </p:nvGrpSpPr>
        <p:grpSpPr>
          <a:xfrm>
            <a:off x="458245" y="865788"/>
            <a:ext cx="2842659" cy="3035652"/>
            <a:chOff x="449812" y="1147408"/>
            <a:chExt cx="2558859" cy="2787958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4F708C75-119F-4B91-9CA8-7D60D780F61C}"/>
                </a:ext>
              </a:extLst>
            </p:cNvPr>
            <p:cNvSpPr/>
            <p:nvPr/>
          </p:nvSpPr>
          <p:spPr>
            <a:xfrm>
              <a:off x="449813" y="1147408"/>
              <a:ext cx="2558858" cy="576054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Kontor for kommunal og regional finansiering </a:t>
              </a:r>
              <a:b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</a:br>
              <a:r>
                <a:rPr lang="da-DK" sz="900" dirty="0">
                  <a:solidFill>
                    <a:srgbClr val="001D31"/>
                  </a:solidFill>
                  <a:latin typeface="Segoe UI Semilight" panose="020B0402040204020203" pitchFamily="34" charset="0"/>
                  <a:ea typeface="Segoe UI Black" panose="020B0A02040204020203" pitchFamily="34" charset="0"/>
                  <a:cs typeface="Segoe UI Semilight" panose="020B0402040204020203" pitchFamily="34" charset="0"/>
                </a:rPr>
                <a:t>Dorte Lemmich Madsen</a:t>
              </a:r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9FA4BE96-3786-4CF7-B47A-3BD386C9CEA4}"/>
                </a:ext>
              </a:extLst>
            </p:cNvPr>
            <p:cNvSpPr/>
            <p:nvPr/>
          </p:nvSpPr>
          <p:spPr>
            <a:xfrm>
              <a:off x="449812" y="1845531"/>
              <a:ext cx="2558857" cy="208983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tlCol="0" anchor="t"/>
            <a:lstStyle/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Kommunal og regional finansiering </a:t>
              </a:r>
            </a:p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Tilskuds- og udligningssystemet, herunder kommunale ordninger vedr. øer og færger.</a:t>
              </a:r>
            </a:p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Budgetsamarbejde/årlige økonomiaftaler</a:t>
              </a:r>
            </a:p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Sanktionsregler (skat og udgiftsrammer)</a:t>
              </a:r>
            </a:p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Finansieringsudvalget</a:t>
              </a:r>
            </a:p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Særtilskud og udviklingspartnerskaber</a:t>
              </a:r>
            </a:p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Fordelingsmæssige konsekvenser for kommuner og regioner</a:t>
              </a:r>
            </a:p>
            <a:p>
              <a:pPr marL="92075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Diverse </a:t>
              </a:r>
              <a:r>
                <a:rPr lang="da-DK" sz="760" dirty="0" err="1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policysager</a:t>
              </a: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vedr. kommunaløkonomi, herunder skatteområdet.</a:t>
              </a:r>
            </a:p>
            <a:p>
              <a:pPr algn="ctr"/>
              <a:endPara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11" name="Rektangel 10">
            <a:extLst>
              <a:ext uri="{FF2B5EF4-FFF2-40B4-BE49-F238E27FC236}">
                <a16:creationId xmlns:a16="http://schemas.microsoft.com/office/drawing/2014/main" id="{388323AD-7600-4FFD-808B-879E2C931102}"/>
              </a:ext>
            </a:extLst>
          </p:cNvPr>
          <p:cNvSpPr/>
          <p:nvPr/>
        </p:nvSpPr>
        <p:spPr>
          <a:xfrm>
            <a:off x="6273137" y="865788"/>
            <a:ext cx="2548645" cy="627234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900" b="1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 for velfærds- og sundhedsanalyse </a:t>
            </a:r>
          </a:p>
          <a:p>
            <a:pPr lvl="0"/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Per Høyrup </a:t>
            </a:r>
            <a:b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BAC77A3C-22AD-4CAE-B944-6CC72ED01AF8}"/>
              </a:ext>
            </a:extLst>
          </p:cNvPr>
          <p:cNvGrpSpPr/>
          <p:nvPr/>
        </p:nvGrpSpPr>
        <p:grpSpPr>
          <a:xfrm>
            <a:off x="3405408" y="865788"/>
            <a:ext cx="2763223" cy="3035652"/>
            <a:chOff x="912328" y="1147408"/>
            <a:chExt cx="2487355" cy="2787959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9C900654-91D4-4B95-83BA-2547E9603D42}"/>
                </a:ext>
              </a:extLst>
            </p:cNvPr>
            <p:cNvSpPr/>
            <p:nvPr/>
          </p:nvSpPr>
          <p:spPr>
            <a:xfrm>
              <a:off x="912329" y="1147408"/>
              <a:ext cx="2487354" cy="576054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  <a:p>
              <a: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Kontor for kommunal og regional </a:t>
              </a:r>
              <a:b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</a:br>
              <a: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styring og struktur </a:t>
              </a:r>
              <a:b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</a:br>
              <a:r>
                <a:rPr lang="da-DK" sz="900" dirty="0">
                  <a:solidFill>
                    <a:srgbClr val="001D31"/>
                  </a:solidFill>
                  <a:latin typeface="Segoe UI Semilight" panose="020B0402040204020203" pitchFamily="34" charset="0"/>
                  <a:ea typeface="Segoe UI Black" panose="020B0A02040204020203" pitchFamily="34" charset="0"/>
                  <a:cs typeface="Segoe UI Semilight" panose="020B0402040204020203" pitchFamily="34" charset="0"/>
                </a:rPr>
                <a:t>Birgitte Olesen </a:t>
              </a:r>
              <a:b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</a:br>
              <a:endPara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8D3A7E69-CFA2-430F-B39D-54AF3F641D4A}"/>
                </a:ext>
              </a:extLst>
            </p:cNvPr>
            <p:cNvSpPr/>
            <p:nvPr/>
          </p:nvSpPr>
          <p:spPr>
            <a:xfrm>
              <a:off x="912328" y="1845531"/>
              <a:ext cx="2487355" cy="208983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tlCol="0" anchor="t"/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Overvågning af kommunal og regional økonomi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Kommunale og regionale budgetter og regnskaber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Likviditet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Låneregler og garantistillelse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Momsrefusion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Styring, struktur og overordnet opgavefordeling i den decentrale sektor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Samarbejdsprogram m. KL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Regelforenkling, frisættelse og afbureaukratisering 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De autoriserede kontoplaner for kommuner og regioner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Indtast.dk og Nøgletal.dk</a:t>
              </a:r>
            </a:p>
          </p:txBody>
        </p:sp>
      </p:grpSp>
      <p:sp>
        <p:nvSpPr>
          <p:cNvPr id="19" name="Rektangel 18">
            <a:extLst>
              <a:ext uri="{FF2B5EF4-FFF2-40B4-BE49-F238E27FC236}">
                <a16:creationId xmlns:a16="http://schemas.microsoft.com/office/drawing/2014/main" id="{55773CC1-0919-4F11-8DB4-654BCF346AD3}"/>
              </a:ext>
            </a:extLst>
          </p:cNvPr>
          <p:cNvSpPr/>
          <p:nvPr/>
        </p:nvSpPr>
        <p:spPr>
          <a:xfrm>
            <a:off x="8926288" y="1625935"/>
            <a:ext cx="2807467" cy="4086887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t"/>
          <a:lstStyle/>
          <a:p>
            <a:pPr lvl="0"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Nikolaj Stenfalk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 og regional styrelse og inddeling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Lokaldemokrati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Kommunale fællesskaber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Forpligtende kommunale samarbejder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Nordisk Kommuneministermøde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Landsdækkende valg og folkeafstemninger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Vælgererklæringer og partianmeldelser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Partistøtte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Valgnævnet</a:t>
            </a:r>
            <a:endParaRPr lang="da-DK" sz="760" strike="sngStrike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Valgretsudvalget</a:t>
            </a:r>
          </a:p>
          <a:p>
            <a:pPr>
              <a:lnSpc>
                <a:spcPct val="150000"/>
              </a:lnSpc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Anna Nystrup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Intern rådgivning om forvaltningsret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Kodex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VII og god adfærd i det offentlige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Vederlæggelse af kommunalbestyrelser og regionsråd mv.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Kommunal- og myndighedsfuldmagt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Det kommunale og regionale tilsyn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1. instans sager om aktindsigt efter OFL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Klagesager og 2. instans aktindsigtssager (på lægemiddelområdet) 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7A85FEE-D230-43A4-AC67-356877D04091}"/>
              </a:ext>
            </a:extLst>
          </p:cNvPr>
          <p:cNvSpPr/>
          <p:nvPr/>
        </p:nvSpPr>
        <p:spPr>
          <a:xfrm>
            <a:off x="8926289" y="857039"/>
            <a:ext cx="2807466" cy="639418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demokrati og forvaltningsret (CDF)</a:t>
            </a:r>
          </a:p>
          <a:p>
            <a:r>
              <a:rPr lang="da-DK" sz="900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Nikolaj Stenfalk og Anna Nystrup</a:t>
            </a:r>
          </a:p>
        </p:txBody>
      </p:sp>
    </p:spTree>
    <p:extLst>
      <p:ext uri="{BB962C8B-B14F-4D97-AF65-F5344CB8AC3E}">
        <p14:creationId xmlns:p14="http://schemas.microsoft.com/office/powerpoint/2010/main" val="3318653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395146" y="302095"/>
            <a:ext cx="3626074" cy="62723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2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4. AFDELING</a:t>
            </a:r>
            <a:br>
              <a:rPr lang="da-DK" sz="1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a-DK" sz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LENE BRØNDUM JENSEN</a:t>
            </a:r>
            <a:endParaRPr lang="da-DK" sz="12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648E471F-3346-4721-BEBE-1CFC944F9E0F}"/>
              </a:ext>
            </a:extLst>
          </p:cNvPr>
          <p:cNvGrpSpPr/>
          <p:nvPr/>
        </p:nvGrpSpPr>
        <p:grpSpPr>
          <a:xfrm>
            <a:off x="450580" y="865788"/>
            <a:ext cx="3896068" cy="2663475"/>
            <a:chOff x="442912" y="1147408"/>
            <a:chExt cx="3589639" cy="2446149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4F708C75-119F-4B91-9CA8-7D60D780F61C}"/>
                </a:ext>
              </a:extLst>
            </p:cNvPr>
            <p:cNvSpPr/>
            <p:nvPr/>
          </p:nvSpPr>
          <p:spPr>
            <a:xfrm>
              <a:off x="449812" y="1147408"/>
              <a:ext cx="3582739" cy="576054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  <a:p>
              <a: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Sundhedsstruktur (STRUK)</a:t>
              </a:r>
              <a:b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</a:br>
              <a:r>
                <a:rPr lang="da-DK" sz="900" dirty="0">
                  <a:solidFill>
                    <a:srgbClr val="001D31"/>
                  </a:solidFill>
                  <a:latin typeface="Segoe UI Semilight" panose="020B0402040204020203" pitchFamily="34" charset="0"/>
                  <a:ea typeface="Segoe UI Black" panose="020B0A02040204020203" pitchFamily="34" charset="0"/>
                  <a:cs typeface="Segoe UI Semilight" panose="020B0402040204020203" pitchFamily="34" charset="0"/>
                </a:rPr>
                <a:t>Pernille Tougaard</a:t>
              </a:r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9FA4BE96-3786-4CF7-B47A-3BD386C9CEA4}"/>
                </a:ext>
              </a:extLst>
            </p:cNvPr>
            <p:cNvSpPr/>
            <p:nvPr/>
          </p:nvSpPr>
          <p:spPr>
            <a:xfrm>
              <a:off x="442912" y="1845532"/>
              <a:ext cx="3582739" cy="174802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108000" rtlCol="0" anchor="t"/>
            <a:lstStyle/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Reformsekretariat for implementering af Aftale om Sundhedsreform, herunder betjening af aftalekreds, reformstyregruppe mv 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Implementeringspartnerskab og -støtte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Udmøntningsaftaler med KL og Danske Regioner og Region Øst mv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Ny struktur, herunder sundhedsråd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National sundhedsplan og nærsundhedsplaner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Opgaveflytning af kommunale sundhedsopgaver – proces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Sundheds- og omsorgspladser</a:t>
              </a: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a-DK" sz="76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Midler til fysiske rammer (sundhedshuse mv)</a:t>
              </a:r>
            </a:p>
            <a:p>
              <a:pPr marL="92075" lvl="0" indent="-92075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pPr algn="ctr"/>
              <a:endPara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19" name="Rektangel 18">
            <a:extLst>
              <a:ext uri="{FF2B5EF4-FFF2-40B4-BE49-F238E27FC236}">
                <a16:creationId xmlns:a16="http://schemas.microsoft.com/office/drawing/2014/main" id="{55773CC1-0919-4F11-8DB4-654BCF346AD3}"/>
              </a:ext>
            </a:extLst>
          </p:cNvPr>
          <p:cNvSpPr/>
          <p:nvPr/>
        </p:nvSpPr>
        <p:spPr>
          <a:xfrm>
            <a:off x="4475748" y="1625937"/>
            <a:ext cx="6833936" cy="3491496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t"/>
          <a:lstStyle/>
          <a:p>
            <a:pPr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Lars Grunnet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Specialeplanlægning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Akutområdet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Privathospitaler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Opfølgning på Robusthedskommission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Kræft- og hjerteområdet, herunder kræftscreening</a:t>
            </a:r>
            <a:endParaRPr lang="da-DK" sz="760" strike="sngStrike" dirty="0">
              <a:solidFill>
                <a:schemeClr val="tx2"/>
              </a:solidFill>
              <a:highlight>
                <a:srgbClr val="FFFF00"/>
              </a:highlight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Palliation og hospice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Smerter og funktionelle lidelser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Neurologiske sygdomme </a:t>
            </a:r>
            <a:endParaRPr lang="da-DK" sz="760" strike="sngStrike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Sjældne sygdomme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ME/kronisk træthedssyndrom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Efteruddannelse og specialisering af sundhedspersonale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Lægelig videreuddannelse og dimensionering af speciallæger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Organdonation og anden transplantation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Almindelige patientrettigheder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Privat patientrådgivning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Afgrænsningscirkulæret/behandlingsredskaber </a:t>
            </a:r>
          </a:p>
          <a:p>
            <a:pPr>
              <a:lnSpc>
                <a:spcPct val="150000"/>
              </a:lnSpc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7A85FEE-D230-43A4-AC67-356877D04091}"/>
              </a:ext>
            </a:extLst>
          </p:cNvPr>
          <p:cNvSpPr/>
          <p:nvPr/>
        </p:nvSpPr>
        <p:spPr>
          <a:xfrm>
            <a:off x="4475746" y="859695"/>
            <a:ext cx="6833936" cy="639418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det behandlende sundhedsvæsen (CBV) </a:t>
            </a:r>
          </a:p>
          <a:p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Lars Grunnet, Ask </a:t>
            </a:r>
            <a:r>
              <a:rPr lang="da-DK" sz="900" dirty="0" err="1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Lyno</a:t>
            </a: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-Hansen og Emilie Christensen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FE9EB37D-7790-4CCB-83FA-4285847F9FE4}"/>
              </a:ext>
            </a:extLst>
          </p:cNvPr>
          <p:cNvSpPr/>
          <p:nvPr/>
        </p:nvSpPr>
        <p:spPr>
          <a:xfrm>
            <a:off x="7184774" y="1652879"/>
            <a:ext cx="1924302" cy="3260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Ask </a:t>
            </a:r>
            <a:r>
              <a:rPr lang="da-DK" sz="900" dirty="0" err="1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Lyno</a:t>
            </a: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-Hansen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Almen praksis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Implementering af reformaftale for almenmedicinske tilbud 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Praktiserende speciallæger 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Øvrig praksissektor, RLTN, mv. 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Voksentandplejen inkl. sociale ordninger 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Høreområdet 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Genoptræning/rehabilitering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 almen sygepleje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Regional specialiseret akutsygepleje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Patientrettet forebyggelse 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Kronisk sygdom, herunder kronikerpakker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Nationale kvalitetsstandarder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Befordring (myndighed) </a:t>
            </a: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D8C1C7D2-328B-4046-914A-D4C8ECDD863E}"/>
              </a:ext>
            </a:extLst>
          </p:cNvPr>
          <p:cNvSpPr/>
          <p:nvPr/>
        </p:nvSpPr>
        <p:spPr>
          <a:xfrm>
            <a:off x="9148439" y="1652879"/>
            <a:ext cx="1924302" cy="2032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Emilie Christensen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Udvikling og implementering af 10-årsplan for psykiatrien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Psykiatrisk sygehusbehandling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Psykiatrisk og psykologisk behandling i praksissektoren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Dobbeltdiagnoser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Spiseforstyrrelser og selvskade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Psykosocialt kriseberedskab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Selvmordforebyggelse </a:t>
            </a: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500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395146" y="302095"/>
            <a:ext cx="3626074" cy="62723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2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5. AFDELING</a:t>
            </a:r>
            <a:br>
              <a:rPr lang="da-DK" sz="1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a-DK" sz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CECILIE SVANE OLESEN</a:t>
            </a:r>
          </a:p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F708C75-119F-4B91-9CA8-7D60D780F61C}"/>
              </a:ext>
            </a:extLst>
          </p:cNvPr>
          <p:cNvSpPr/>
          <p:nvPr/>
        </p:nvSpPr>
        <p:spPr>
          <a:xfrm>
            <a:off x="458069" y="865788"/>
            <a:ext cx="5124124" cy="627233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økonomi og koncern (CØK) </a:t>
            </a:r>
          </a:p>
          <a:p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Anne Sofie Fanøe Klee, Mads</a:t>
            </a:r>
            <a:r>
              <a:rPr lang="da-DK" sz="760" b="1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da-DK" sz="8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Grønnegaard-Kieler og Kåre Degn Johansson   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5773CC1-0919-4F11-8DB4-654BCF346AD3}"/>
              </a:ext>
            </a:extLst>
          </p:cNvPr>
          <p:cNvSpPr/>
          <p:nvPr/>
        </p:nvSpPr>
        <p:spPr>
          <a:xfrm>
            <a:off x="5722680" y="1625936"/>
            <a:ext cx="3726122" cy="3442453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t"/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Life Science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Sundhedsdata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Personlig medicin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Forordning</a:t>
            </a:r>
            <a:r>
              <a:rPr lang="en-US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om European Health Data Space</a:t>
            </a: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Klinisk forskning (Trial Nation) og biobanker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Komitésystem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Digitalisering, teknologi, innovation og hjemmebehandling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Kunstig intelligens i sundhed og forskning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Nationalt prioriteringsråd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Infrastruktur til datadeling, herunder Fælles Medicinkort (MED),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Medcom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og hjemmebehandlingsinfrastruktur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Deling af data til patientbehandling (sammenhængende sundhedsvæsen)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Det digitale sundhedskort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bestyrelse for sundhedsdata og digitalisering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Digital Sundhed Danmark, digital fordør, digitale patientrettigheder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Nævn for Sundhedsapps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Nationalt Center for Sundhedsinnovation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Nationalt Genom Center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7A85FEE-D230-43A4-AC67-356877D04091}"/>
              </a:ext>
            </a:extLst>
          </p:cNvPr>
          <p:cNvSpPr/>
          <p:nvPr/>
        </p:nvSpPr>
        <p:spPr>
          <a:xfrm>
            <a:off x="5722677" y="859695"/>
            <a:ext cx="3726122" cy="639418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</a:t>
            </a:r>
            <a:r>
              <a:rPr lang="da-DK" sz="900" b="1" dirty="0">
                <a:solidFill>
                  <a:srgbClr val="052C44"/>
                </a:solidFill>
                <a:latin typeface="Calibri Light" panose="020F0302020204030204"/>
                <a:cs typeface="Poppins" panose="00000500000000000000" pitchFamily="2" charset="0"/>
              </a:rPr>
              <a:t> </a:t>
            </a:r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for innovation, Life Science og digitalisering (ILD)  </a:t>
            </a:r>
          </a:p>
          <a:p>
            <a:pPr lvl="0"/>
            <a:r>
              <a:rPr lang="da-DK" sz="900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Anne Louise Nyegaard Hellen 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9647F73-628E-4D4B-884D-C2B4D3CC3464}"/>
              </a:ext>
            </a:extLst>
          </p:cNvPr>
          <p:cNvSpPr/>
          <p:nvPr/>
        </p:nvSpPr>
        <p:spPr>
          <a:xfrm>
            <a:off x="458068" y="1625935"/>
            <a:ext cx="5124125" cy="3925838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E2690E75-4748-4E4C-A193-0A1A2E6F9305}"/>
              </a:ext>
            </a:extLst>
          </p:cNvPr>
          <p:cNvSpPr txBox="1"/>
          <p:nvPr/>
        </p:nvSpPr>
        <p:spPr>
          <a:xfrm>
            <a:off x="469960" y="1643353"/>
            <a:ext cx="2385000" cy="3611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Anne Sofie Fanøe Klee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Sundhedsvæsenets finansiering, styring og kapacitet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Sundhedsøkonomiske beregninger og udmøntning af initiativer i kommuner og regioner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Løbende monitoreringer af sundhedsvæsenet, herunder medicinudgifter, ventetider, overholdelse af rettigheder, mv.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Økonomiforhandlinger med Danske Regioner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Årlige finanslovsforhandlinger samt opfølgning på tidligere aftaler (SØF)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Samarbejdsprogram med Danske Regioner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Nationale mål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Implementering af sundhedsreform (opgaveflyt, sundhedsfond, investeringsmotor, færdigbehandlingstakst/afregningsordning, sygehusloft)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Anlægsområdet i regionerne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Tilsyn og opfølgning på kvalitetsfondsstøttede sygehusbyggerier </a:t>
            </a:r>
            <a:endParaRPr lang="da-DK" sz="760" dirty="0">
              <a:solidFill>
                <a:srgbClr val="001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4DA5D058-52B7-4452-BD5D-C214EC40A850}"/>
              </a:ext>
            </a:extLst>
          </p:cNvPr>
          <p:cNvSpPr txBox="1"/>
          <p:nvPr/>
        </p:nvSpPr>
        <p:spPr>
          <a:xfrm>
            <a:off x="3014900" y="1643353"/>
            <a:ext cx="2468327" cy="3643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Mads</a:t>
            </a:r>
            <a:r>
              <a:rPr lang="da-DK" sz="760" b="1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Grønnegaard-Kieler</a:t>
            </a:r>
            <a:endParaRPr lang="da-DK" sz="760" b="1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Økonomistyring i koncernen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Vejledning i bevillingsrelaterede spørgsmål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Forslag til finanslov og lov om tillægsbevilling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Forslag til og forhandlinger om reserven til foranstaltninger på social-, sundheds- og arbejdsmarkedsområdet (SSA-reserven)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Det statslige arbejdsprogram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DUT-forhandlinger med regioner og kommuner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Koordination af konsulentloft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Mål- og resultatplaner 2025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Koordinering af sager til Statens IT-råd </a:t>
            </a:r>
            <a:endParaRPr lang="da-DK" sz="760" b="1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Udpegning til bestyrelser på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ISM’s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område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Kåre Degn Johansson</a:t>
            </a:r>
            <a:endParaRPr lang="da-DK" sz="760" b="1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Tilskudsadministration inkl. lægemiddelerstatninger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Koordination af Rigsrevisionen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Ministerie-, virksomheds- og regnskabsinstrukser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Intern kontrol </a:t>
            </a: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02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395146" y="302095"/>
            <a:ext cx="3626074" cy="62723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2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5. AFDELING – FORTSAT </a:t>
            </a:r>
            <a:br>
              <a:rPr lang="da-DK" sz="1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a-DK" sz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CECILIE SVANE OLESEN</a:t>
            </a:r>
          </a:p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F708C75-119F-4B91-9CA8-7D60D780F61C}"/>
              </a:ext>
            </a:extLst>
          </p:cNvPr>
          <p:cNvSpPr/>
          <p:nvPr/>
        </p:nvSpPr>
        <p:spPr>
          <a:xfrm>
            <a:off x="458069" y="865788"/>
            <a:ext cx="4673572" cy="627233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HR </a:t>
            </a:r>
          </a:p>
          <a:p>
            <a:r>
              <a:rPr lang="da-DK" sz="900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Trine Brøbecher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5773CC1-0919-4F11-8DB4-654BCF346AD3}"/>
              </a:ext>
            </a:extLst>
          </p:cNvPr>
          <p:cNvSpPr/>
          <p:nvPr/>
        </p:nvSpPr>
        <p:spPr>
          <a:xfrm>
            <a:off x="5263867" y="1640785"/>
            <a:ext cx="3944991" cy="4820975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t"/>
          <a:lstStyle/>
          <a:p>
            <a:pPr lvl="0"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Henriette Benzon Bang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Sikkerhed i departementet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Borgerhenvendelser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Slotholmmetoden</a:t>
            </a: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Koordination af bestillinger fra Ligestillingsministeriet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Bygningsdrift og Facility management (i samarbejde med Bygningsstyrelsen og COOR)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Fysisk og psykisk arbejdsmiljø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Administration af massageordning, ergonomisk konsulent og skærmbriller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Fordeling af henvendelser i hovedpostkassen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Brugeroprettelser hos SIT og projekter med SIT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F2: Kurser for nye medarbejdere og kvalitetssikring af data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Journalplan og aflevering af sagsarkiver til Rigsarkivet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Indstillinger til kongehuset om fortjenstmedaljer, belønningsmedaljer og ridderkors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Ministeriets hjemmeside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Elektroniske medieabonnementer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Administrativ støtte til regnskabsopgaver mv. i enkelte centre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Annette Baun Knudsen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Departementets IT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Informations- og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cybersikkerhed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og databeskyttelse i departementet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Databeskyttelsesagent (DPA) og samarbejde med databeskyttelsesrådgiver (DPO)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Håndtering af sikkerhedshændelser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Tilsyn med informationssikkerhed i koncernen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Cybersikkerhed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 koncernen/sundhedsvæsenet, herunder NIS2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Sekretariat for CID-udvalg og den koncernfælles CID-organisering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Brug af kunstig intelligens i departementet 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7A85FEE-D230-43A4-AC67-356877D04091}"/>
              </a:ext>
            </a:extLst>
          </p:cNvPr>
          <p:cNvSpPr/>
          <p:nvPr/>
        </p:nvSpPr>
        <p:spPr>
          <a:xfrm>
            <a:off x="5263869" y="859695"/>
            <a:ext cx="3944989" cy="639418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service, sikkerhed og IT (CSI)</a:t>
            </a:r>
          </a:p>
          <a:p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Henriette Benzon Bang og Annette Baun Knudsen  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9647F73-628E-4D4B-884D-C2B4D3CC3464}"/>
              </a:ext>
            </a:extLst>
          </p:cNvPr>
          <p:cNvSpPr/>
          <p:nvPr/>
        </p:nvSpPr>
        <p:spPr>
          <a:xfrm>
            <a:off x="458068" y="1625935"/>
            <a:ext cx="4673573" cy="4366277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E2690E75-4748-4E4C-A193-0A1A2E6F9305}"/>
              </a:ext>
            </a:extLst>
          </p:cNvPr>
          <p:cNvSpPr txBox="1"/>
          <p:nvPr/>
        </p:nvSpPr>
        <p:spPr>
          <a:xfrm>
            <a:off x="469960" y="1643353"/>
            <a:ext cx="2508372" cy="4003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Lokal HR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Rekruttering og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onboarding</a:t>
            </a: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Personalesagsbehandling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Sekretariatsbetjening af SAM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Rådgivning og opfølgning på organisationsændringer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Lokale tillægsforhandlinger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Medarbejder- og lederudvikling og MUS/LUS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Projektledelse af trivselsmålinger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Employerbranding</a:t>
            </a: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Ledelsesinformation </a:t>
            </a:r>
          </a:p>
          <a:p>
            <a:pPr>
              <a:lnSpc>
                <a:spcPct val="150000"/>
              </a:lnSpc>
            </a:pPr>
            <a:endParaRPr lang="da-DK" sz="80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fontAlgn="base">
              <a:lnSpc>
                <a:spcPct val="150000"/>
              </a:lnSpc>
              <a:spcAft>
                <a:spcPct val="0"/>
              </a:spcAft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Personalejura og overenskomster (PJO)</a:t>
            </a:r>
          </a:p>
          <a:p>
            <a:pPr marL="171450" indent="-171450" fontAlgn="base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Personalejuridisk rådgivning</a:t>
            </a:r>
          </a:p>
          <a:p>
            <a:pPr marL="171450" indent="-171450" fontAlgn="base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Vanskelige personalesager</a:t>
            </a:r>
          </a:p>
          <a:p>
            <a:pPr marL="171450" indent="-171450" fontAlgn="base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Implementering af lovgivning og overenskomster</a:t>
            </a:r>
          </a:p>
          <a:p>
            <a:pPr marL="171450" indent="-171450" fontAlgn="base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Rådgivning om GDPR (ansættelsesretligt)</a:t>
            </a:r>
          </a:p>
          <a:p>
            <a:pPr marL="171450" indent="-171450" fontAlgn="base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Netværksmøder for koncernens HR-enheder</a:t>
            </a:r>
          </a:p>
          <a:p>
            <a:pPr marL="171450" indent="-171450" fontAlgn="base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Stillingskontrol og lønstruktur</a:t>
            </a:r>
          </a:p>
          <a:p>
            <a:pPr marL="171450" indent="-171450" fontAlgn="base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Direktørrekrutteringer </a:t>
            </a:r>
          </a:p>
          <a:p>
            <a:pPr marL="171450" indent="-171450" fontAlgn="base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Lønforhandlinger for direktører, vicedirektører og afdelingschefer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5F2CE018-3449-45CE-B549-18A66788E56B}"/>
              </a:ext>
            </a:extLst>
          </p:cNvPr>
          <p:cNvSpPr/>
          <p:nvPr/>
        </p:nvSpPr>
        <p:spPr>
          <a:xfrm>
            <a:off x="9334208" y="853603"/>
            <a:ext cx="2387830" cy="639418"/>
          </a:xfrm>
          <a:prstGeom prst="rect">
            <a:avLst/>
          </a:prstGeom>
          <a:solidFill>
            <a:srgbClr val="BDCFDB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Databeskyttelsesrådgiver (DPO) </a:t>
            </a:r>
          </a:p>
          <a:p>
            <a:pPr lvl="0"/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Helle Ginnerup-Nielsen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E74A9B43-405B-4089-811E-DEFFFA7AAD63}"/>
              </a:ext>
            </a:extLst>
          </p:cNvPr>
          <p:cNvSpPr txBox="1"/>
          <p:nvPr/>
        </p:nvSpPr>
        <p:spPr>
          <a:xfrm>
            <a:off x="2774460" y="1625935"/>
            <a:ext cx="2357181" cy="1681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</a:pPr>
            <a:r>
              <a:rPr lang="da-DK" sz="900" dirty="0">
                <a:solidFill>
                  <a:srgbClr val="001D31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Koncernprogrammer (KOP)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Koncernfælles aktiviteter  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ALT-evaluering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CAMPUS-administration og kursuskatalog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Koncernfælles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employerbranding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da-DK" sz="76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og jobmesser </a:t>
            </a: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Erfamøder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for koncernens HR-enheder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Koncernfælles koncepter for MUS,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onboarding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b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af ledere, mobilitetsprogram, m.m.</a:t>
            </a:r>
          </a:p>
          <a:p>
            <a:pPr marL="171450" indent="-17145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Koncernfælles strategisk ledelsesudvikling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E28E8240-F057-4958-972D-9157B1BF1EFF}"/>
              </a:ext>
            </a:extLst>
          </p:cNvPr>
          <p:cNvSpPr txBox="1"/>
          <p:nvPr/>
        </p:nvSpPr>
        <p:spPr>
          <a:xfrm>
            <a:off x="9334208" y="1640785"/>
            <a:ext cx="2387831" cy="1649426"/>
          </a:xfrm>
          <a:prstGeom prst="rect">
            <a:avLst/>
          </a:prstGeom>
          <a:solidFill>
            <a:schemeClr val="bg1"/>
          </a:solidFill>
          <a:ln>
            <a:solidFill>
              <a:srgbClr val="BDCFDB"/>
            </a:solidFill>
          </a:ln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Rådgive om persondatabeskyttelse i ISM-koncernen (undtagen VIVE)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Koncernens overholdelse af lovregler og politikker om persondatabeskyttelse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Samarbejde med og kontaktpunkt for Datatilsynet vedr. compliance </a:t>
            </a:r>
            <a:b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(ikke lovhøringer)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Kontaktpunkt for de registrerede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7170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4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9802</TotalTime>
  <Words>1631</Words>
  <Application>Microsoft Office PowerPoint</Application>
  <PresentationFormat>Widescreen</PresentationFormat>
  <Paragraphs>372</Paragraphs>
  <Slides>7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15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24" baseType="lpstr">
      <vt:lpstr>Arial</vt:lpstr>
      <vt:lpstr>Calibri</vt:lpstr>
      <vt:lpstr>Calibri Light</vt:lpstr>
      <vt:lpstr>Poppins</vt:lpstr>
      <vt:lpstr>Poppins Black</vt:lpstr>
      <vt:lpstr>Poppins ExtraBold</vt:lpstr>
      <vt:lpstr>Poppins ExtraLight</vt:lpstr>
      <vt:lpstr>Poppins Light</vt:lpstr>
      <vt:lpstr>Poppins SemiBold</vt:lpstr>
      <vt:lpstr>Republic</vt:lpstr>
      <vt:lpstr>Segoe UI</vt:lpstr>
      <vt:lpstr>Segoe UI Black</vt:lpstr>
      <vt:lpstr>Segoe UI Light</vt:lpstr>
      <vt:lpstr>Segoe UI Semibold</vt:lpstr>
      <vt:lpstr>Segoe UI Semilight</vt:lpstr>
      <vt:lpstr>4_Office-tema</vt:lpstr>
      <vt:lpstr>think-cell Slide</vt:lpstr>
      <vt:lpstr>Sagsområder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Årsværksfordeling 2025 (prognose)</dc:title>
  <dc:creator>Mikkel Thorning</dc:creator>
  <cp:lastModifiedBy>Carl Emil Kruchov Sørensen</cp:lastModifiedBy>
  <cp:revision>573</cp:revision>
  <cp:lastPrinted>2025-01-08T14:03:47Z</cp:lastPrinted>
  <dcterms:created xsi:type="dcterms:W3CDTF">2025-01-06T13:03:51Z</dcterms:created>
  <dcterms:modified xsi:type="dcterms:W3CDTF">2026-03-25T09:05:06Z</dcterms:modified>
</cp:coreProperties>
</file>