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62" r:id="rId5"/>
    <p:sldId id="256" r:id="rId6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1" userDrawn="1">
          <p15:clr>
            <a:srgbClr val="A4A3A4"/>
          </p15:clr>
        </p15:guide>
        <p15:guide id="3" pos="3369" userDrawn="1">
          <p15:clr>
            <a:srgbClr val="A4A3A4"/>
          </p15:clr>
        </p15:guide>
        <p15:guide id="4" pos="4413" userDrawn="1">
          <p15:clr>
            <a:srgbClr val="A4A3A4"/>
          </p15:clr>
        </p15:guide>
        <p15:guide id="5" pos="4821" userDrawn="1">
          <p15:clr>
            <a:srgbClr val="A4A3A4"/>
          </p15:clr>
        </p15:guide>
        <p15:guide id="6" pos="5887" userDrawn="1">
          <p15:clr>
            <a:srgbClr val="A4A3A4"/>
          </p15:clr>
        </p15:guide>
        <p15:guide id="7" pos="2939" userDrawn="1">
          <p15:clr>
            <a:srgbClr val="A4A3A4"/>
          </p15:clr>
        </p15:guide>
        <p15:guide id="8" pos="1895" userDrawn="1">
          <p15:clr>
            <a:srgbClr val="A4A3A4"/>
          </p15:clr>
        </p15:guide>
        <p15:guide id="9" pos="1510" userDrawn="1">
          <p15:clr>
            <a:srgbClr val="A4A3A4"/>
          </p15:clr>
        </p15:guide>
        <p15:guide id="10" pos="421" userDrawn="1">
          <p15:clr>
            <a:srgbClr val="A4A3A4"/>
          </p15:clr>
        </p15:guide>
        <p15:guide id="11" orient="horz" pos="1480" userDrawn="1">
          <p15:clr>
            <a:srgbClr val="A4A3A4"/>
          </p15:clr>
        </p15:guide>
        <p15:guide id="12" orient="horz" pos="2999" userDrawn="1">
          <p15:clr>
            <a:srgbClr val="A4A3A4"/>
          </p15:clr>
        </p15:guide>
        <p15:guide id="13" orient="horz" pos="2478" userDrawn="1">
          <p15:clr>
            <a:srgbClr val="A4A3A4"/>
          </p15:clr>
        </p15:guide>
        <p15:guide id="14" orient="horz" pos="3498" userDrawn="1">
          <p15:clr>
            <a:srgbClr val="A4A3A4"/>
          </p15:clr>
        </p15:guide>
        <p15:guide id="15" orient="horz" pos="4020" userDrawn="1">
          <p15:clr>
            <a:srgbClr val="A4A3A4"/>
          </p15:clr>
        </p15:guide>
        <p15:guide id="16" pos="353" userDrawn="1">
          <p15:clr>
            <a:srgbClr val="A4A3A4"/>
          </p15:clr>
        </p15:guide>
        <p15:guide id="17" orient="horz" pos="3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704108-6765-98A9-87D3-C75D6431C2BB}" v="2" dt="2026-02-19T08:46:46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35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840" y="114"/>
      </p:cViewPr>
      <p:guideLst>
        <p:guide orient="horz" pos="2001"/>
        <p:guide pos="3369"/>
        <p:guide pos="4413"/>
        <p:guide pos="4821"/>
        <p:guide pos="5887"/>
        <p:guide pos="2939"/>
        <p:guide pos="1895"/>
        <p:guide pos="1510"/>
        <p:guide pos="421"/>
        <p:guide orient="horz" pos="1480"/>
        <p:guide orient="horz" pos="2999"/>
        <p:guide orient="horz" pos="2478"/>
        <p:guide orient="horz" pos="3498"/>
        <p:guide orient="horz" pos="4020"/>
        <p:guide pos="353"/>
        <p:guide orient="horz" pos="3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085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45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989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209B56D5-AA22-4DD0-6D40-F6B1CC17E5C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1038" y="1918801"/>
            <a:ext cx="6611739" cy="4266100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113291-3A60-BD07-046E-928542FF0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1039" y="1382400"/>
            <a:ext cx="6601772" cy="349250"/>
          </a:xfrm>
        </p:spPr>
        <p:txBody>
          <a:bodyPr anchor="ctr"/>
          <a:lstStyle>
            <a:lvl1pPr marL="0" indent="0">
              <a:buNone/>
              <a:defRPr sz="1950">
                <a:solidFill>
                  <a:schemeClr val="tx2">
                    <a:lumMod val="50000"/>
                  </a:schemeClr>
                </a:solidFill>
              </a:defRPr>
            </a:lvl1pPr>
            <a:lvl2pPr marL="117000" indent="0">
              <a:buNone/>
              <a:defRPr sz="1625">
                <a:solidFill>
                  <a:schemeClr val="tx2">
                    <a:lumMod val="50000"/>
                  </a:schemeClr>
                </a:solidFill>
              </a:defRPr>
            </a:lvl2pPr>
            <a:lvl3pPr marL="263250" indent="0">
              <a:buNone/>
              <a:defRPr sz="1463">
                <a:solidFill>
                  <a:schemeClr val="tx2">
                    <a:lumMod val="50000"/>
                  </a:schemeClr>
                </a:solidFill>
              </a:defRPr>
            </a:lvl3pPr>
            <a:lvl4pPr marL="394875" indent="0">
              <a:buNone/>
              <a:defRPr sz="1300">
                <a:solidFill>
                  <a:schemeClr val="tx2">
                    <a:lumMod val="50000"/>
                  </a:schemeClr>
                </a:solidFill>
              </a:defRPr>
            </a:lvl4pPr>
            <a:lvl5pPr marL="541125" indent="0">
              <a:buNone/>
              <a:defRPr sz="13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1D0E8B-DBAC-CA06-BC30-2520A10F5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B1253EC4-FAD6-8254-7AB0-EEE84F589E2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E7FEF14-24DB-4750-B78A-0717A868612B}" type="datetime1">
              <a:rPr lang="en-GB" smtClean="0"/>
              <a:t>12/03/2026</a:t>
            </a:fld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3F9CFE6-5DBD-271E-8DAA-2FEBD16007F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854B410-B761-70CF-C8F3-10F3310DA3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0F5467F-CA83-4951-87CD-A29B72857444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82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17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0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04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8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6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31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03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857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0F6451-E165-4480-A4DA-63E21CB214F0}" type="datetimeFigureOut">
              <a:rPr lang="en-GB" smtClean="0"/>
              <a:t>12/03/2026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96B2DD-325B-4B06-BD13-20D412EACAF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56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indhold 1">
            <a:extLst>
              <a:ext uri="{FF2B5EF4-FFF2-40B4-BE49-F238E27FC236}">
                <a16:creationId xmlns:a16="http://schemas.microsoft.com/office/drawing/2014/main" id="{6EA2D7F3-0A8A-F3E9-4597-BF7333CC10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5356" y="1722791"/>
            <a:ext cx="5762564" cy="44009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defTabSz="742950">
              <a:lnSpc>
                <a:spcPct val="100000"/>
              </a:lnSpc>
              <a:spcBef>
                <a:spcPts val="813"/>
              </a:spcBef>
              <a:spcAft>
                <a:spcPts val="1463"/>
              </a:spcAft>
              <a:buNone/>
              <a:defRPr/>
            </a:pPr>
            <a:r>
              <a:rPr lang="da-DK" sz="16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På baggrund af jeres input, har vi valgt at fokusere på disse områder:</a:t>
            </a:r>
          </a:p>
          <a:p>
            <a:pPr>
              <a:buFont typeface="+mj-lt"/>
              <a:buAutoNum type="arabicPeriod"/>
            </a:pPr>
            <a:r>
              <a:rPr lang="da-DK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Forbedring af kvalitet og variation i maden</a:t>
            </a:r>
            <a:endParaRPr lang="da-DK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da-DK" sz="1200" dirty="0">
                <a:latin typeface="Segoe UI"/>
                <a:cs typeface="Segoe UI"/>
              </a:rPr>
              <a:t>Mere varierede varme retter med bedre smag, og flere klassiske retter</a:t>
            </a:r>
          </a:p>
          <a:p>
            <a:pPr defTabSz="742950">
              <a:lnSpc>
                <a:spcPct val="100000"/>
              </a:lnSpc>
              <a:spcBef>
                <a:spcPts val="813"/>
              </a:spcBef>
              <a:buAutoNum type="arabicPeriod" startAt="2"/>
              <a:defRPr/>
            </a:pPr>
            <a:r>
              <a:rPr lang="da-DK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Temperaturkontrol og bedre buffetstyring </a:t>
            </a:r>
          </a:p>
          <a:p>
            <a:pPr marL="0" indent="0" defTabSz="742950">
              <a:lnSpc>
                <a:spcPct val="100000"/>
              </a:lnSpc>
              <a:spcBef>
                <a:spcPts val="813"/>
              </a:spcBef>
              <a:buNone/>
              <a:defRPr/>
            </a:pPr>
            <a:r>
              <a:rPr lang="da-DK" sz="1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Sikre at varme retter er varme ved servering og hyppigere rotation </a:t>
            </a:r>
            <a:r>
              <a:rPr lang="da-DK" sz="1200" b="1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	</a:t>
            </a:r>
          </a:p>
          <a:p>
            <a:pPr defTabSz="742950">
              <a:lnSpc>
                <a:spcPct val="100000"/>
              </a:lnSpc>
              <a:spcBef>
                <a:spcPts val="813"/>
              </a:spcBef>
              <a:buAutoNum type="arabicPeriod" startAt="3"/>
              <a:defRPr/>
            </a:pPr>
            <a:r>
              <a:rPr lang="da-DK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Udvidelse af pålæg &amp; brød</a:t>
            </a:r>
          </a:p>
          <a:p>
            <a:pPr marL="0" indent="0" defTabSz="742950">
              <a:lnSpc>
                <a:spcPct val="100000"/>
              </a:lnSpc>
              <a:spcBef>
                <a:spcPts val="813"/>
              </a:spcBef>
              <a:buNone/>
              <a:defRPr/>
            </a:pPr>
            <a:r>
              <a:rPr lang="da-DK" sz="1200" dirty="0">
                <a:latin typeface="Segoe UI" panose="020B0502040204020203" pitchFamily="34" charset="0"/>
                <a:cs typeface="Segoe UI" panose="020B0502040204020203" pitchFamily="34" charset="0"/>
              </a:rPr>
              <a:t>Tilføje mere varierede pålægstyper, samt sikre højere brød variation</a:t>
            </a:r>
            <a:endParaRPr lang="da-DK" sz="1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742950">
              <a:lnSpc>
                <a:spcPct val="100000"/>
              </a:lnSpc>
              <a:spcBef>
                <a:spcPts val="813"/>
              </a:spcBef>
              <a:buAutoNum type="arabicPeriod" startAt="4"/>
              <a:defRPr/>
            </a:pPr>
            <a:r>
              <a:rPr lang="da-DK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Vegetarisk ret</a:t>
            </a:r>
          </a:p>
          <a:p>
            <a:pPr marL="0" indent="0" defTabSz="742950">
              <a:lnSpc>
                <a:spcPct val="100000"/>
              </a:lnSpc>
              <a:spcBef>
                <a:spcPts val="813"/>
              </a:spcBef>
              <a:buNone/>
              <a:defRPr/>
            </a:pPr>
            <a:r>
              <a:rPr lang="da-DK" sz="12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Den vegetariske ret skal være en ret der kan stå alene, som et måltid.</a:t>
            </a:r>
          </a:p>
          <a:p>
            <a:pPr defTabSz="742950">
              <a:lnSpc>
                <a:spcPct val="100000"/>
              </a:lnSpc>
              <a:spcBef>
                <a:spcPts val="813"/>
              </a:spcBef>
              <a:buAutoNum type="arabicPeriod" startAt="5"/>
              <a:defRPr/>
            </a:pPr>
            <a:r>
              <a:rPr lang="da-DK" sz="1200" b="1" dirty="0">
                <a:latin typeface="Segoe UI"/>
                <a:ea typeface="Times New Roman" panose="02020603050405020304" pitchFamily="18" charset="0"/>
                <a:cs typeface="Segoe UI"/>
              </a:rPr>
              <a:t>Information og kommunikation</a:t>
            </a:r>
          </a:p>
          <a:p>
            <a:pPr marL="0" indent="0" defTabSz="742950">
              <a:lnSpc>
                <a:spcPct val="100000"/>
              </a:lnSpc>
              <a:spcBef>
                <a:spcPts val="813"/>
              </a:spcBef>
              <a:buNone/>
              <a:defRPr/>
            </a:pPr>
            <a:r>
              <a:rPr lang="da-DK" sz="1200" dirty="0">
                <a:latin typeface="Segoe UI"/>
                <a:ea typeface="Times New Roman" panose="02020603050405020304" pitchFamily="18" charset="0"/>
                <a:cs typeface="Segoe UI"/>
              </a:rPr>
              <a:t>Skiltning og allergene mærkning skal være korrekt, fokus på information i nyhedsbrev</a:t>
            </a:r>
          </a:p>
          <a:p>
            <a:pPr marL="0" indent="0" defTabSz="742950">
              <a:lnSpc>
                <a:spcPct val="100000"/>
              </a:lnSpc>
              <a:spcBef>
                <a:spcPts val="813"/>
              </a:spcBef>
              <a:buNone/>
              <a:defRPr/>
            </a:pPr>
            <a:endParaRPr lang="da-DK" sz="1200" b="1" dirty="0">
              <a:latin typeface="Segoe UI"/>
              <a:ea typeface="Times New Roman" panose="02020603050405020304" pitchFamily="18" charset="0"/>
              <a:cs typeface="Segoe UI"/>
            </a:endParaRPr>
          </a:p>
          <a:p>
            <a:pPr marL="438150" indent="-438150" defTabSz="742950">
              <a:lnSpc>
                <a:spcPct val="100000"/>
              </a:lnSpc>
              <a:spcBef>
                <a:spcPts val="813"/>
              </a:spcBef>
              <a:buAutoNum type="arabicPeriod"/>
              <a:defRPr/>
            </a:pPr>
            <a:endParaRPr lang="da-DK" sz="1200" b="1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38150" indent="-438150" defTabSz="742950">
              <a:lnSpc>
                <a:spcPct val="100000"/>
              </a:lnSpc>
              <a:spcBef>
                <a:spcPts val="813"/>
              </a:spcBef>
              <a:buAutoNum type="arabicPeriod"/>
              <a:defRPr/>
            </a:pPr>
            <a:endParaRPr lang="da-DK" sz="1450" b="1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438150" indent="-438150" defTabSz="742950">
              <a:lnSpc>
                <a:spcPct val="100000"/>
              </a:lnSpc>
              <a:spcBef>
                <a:spcPts val="813"/>
              </a:spcBef>
              <a:buAutoNum type="arabicPeriod"/>
              <a:defRPr/>
            </a:pPr>
            <a:endParaRPr lang="da-DK" sz="1450" b="1" dirty="0"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4F558B-1193-EA67-5E9F-486C0E4FF1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439" y="308628"/>
            <a:ext cx="6239398" cy="69911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Brugerundersøgelse december 2025 af kantinen hos </a:t>
            </a:r>
            <a:b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Ministeriernes Marketenderi (Slotsholmsgade 10-12)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17AA01B-122E-4A57-17AD-C144E5D1A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56" y="1044062"/>
            <a:ext cx="6610500" cy="538755"/>
          </a:xfrm>
        </p:spPr>
        <p:txBody>
          <a:bodyPr>
            <a:noAutofit/>
          </a:bodyPr>
          <a:lstStyle/>
          <a:p>
            <a:r>
              <a:rPr lang="da-DK" sz="3500" dirty="0">
                <a:solidFill>
                  <a:srgbClr val="E96704"/>
                </a:solidFill>
                <a:latin typeface="Univers LT Std 55" panose="020B0603020202020204" pitchFamily="34" charset="0"/>
              </a:rPr>
              <a:t>INDSATSPUNKTER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47A5C48-D1FE-A2D0-A9B8-24A657135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5" t="-654" r="19225" b="1581"/>
          <a:stretch>
            <a:fillRect/>
          </a:stretch>
        </p:blipFill>
        <p:spPr>
          <a:xfrm>
            <a:off x="6723290" y="-64770"/>
            <a:ext cx="3182710" cy="6922770"/>
          </a:xfrm>
          <a:prstGeom prst="rect">
            <a:avLst/>
          </a:prstGeom>
        </p:spPr>
      </p:pic>
      <p:pic>
        <p:nvPicPr>
          <p:cNvPr id="5" name="Billede 4" descr="Et billede, der indeholder Font/skrifttype, tekst, cirkel, design&#10;&#10;Automatisk genereret beskrivelse">
            <a:extLst>
              <a:ext uri="{FF2B5EF4-FFF2-40B4-BE49-F238E27FC236}">
                <a16:creationId xmlns:a16="http://schemas.microsoft.com/office/drawing/2014/main" id="{927DF81D-D78A-5617-91AF-7384DB171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00" y="208961"/>
            <a:ext cx="1053000" cy="10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19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05963D8-5EB9-E385-1C1F-9C4216504E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146946"/>
              </p:ext>
            </p:extLst>
          </p:nvPr>
        </p:nvGraphicFramePr>
        <p:xfrm>
          <a:off x="402880" y="1791487"/>
          <a:ext cx="9216000" cy="4752000"/>
        </p:xfrm>
        <a:graphic>
          <a:graphicData uri="http://schemas.openxmlformats.org/drawingml/2006/table">
            <a:tbl>
              <a:tblPr firstRow="1" bandRow="1"/>
              <a:tblGrid>
                <a:gridCol w="2304000">
                  <a:extLst>
                    <a:ext uri="{9D8B030D-6E8A-4147-A177-3AD203B41FA5}">
                      <a16:colId xmlns:a16="http://schemas.microsoft.com/office/drawing/2014/main" val="1321915470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698582828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3412310543"/>
                    </a:ext>
                  </a:extLst>
                </a:gridCol>
                <a:gridCol w="2304000">
                  <a:extLst>
                    <a:ext uri="{9D8B030D-6E8A-4147-A177-3AD203B41FA5}">
                      <a16:colId xmlns:a16="http://schemas.microsoft.com/office/drawing/2014/main" val="2788467873"/>
                    </a:ext>
                  </a:extLst>
                </a:gridCol>
              </a:tblGrid>
              <a:tr h="1584000">
                <a:tc>
                  <a:txBody>
                    <a:bodyPr/>
                    <a:lstStyle/>
                    <a:p>
                      <a:pPr algn="ctr"/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76</a:t>
                      </a:r>
                      <a:b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BESVARELSER</a:t>
                      </a:r>
                    </a:p>
                    <a:p>
                      <a:pPr algn="ctr"/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</a:t>
                      </a:r>
                      <a:b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da-DK" sz="1400" b="1" noProof="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KOMMENTARER </a:t>
                      </a:r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VARM RET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VARM VEGETAR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DET GRØNNE UDVALG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495680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KOLDE SERVERINGER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SANDWICH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BRØD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SERVICE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6338937"/>
                  </a:ext>
                </a:extLst>
              </a:tr>
              <a:tr h="1584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KANTINEOMRÅDET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AFRYDNING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MØDEFORPLEJNING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SAMLET TILFREDSHED</a:t>
                      </a: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endParaRPr lang="en-GB" sz="14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44000" marR="144000" marT="144000" marB="14400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11524461"/>
                  </a:ext>
                </a:extLst>
              </a:tr>
            </a:tbl>
          </a:graphicData>
        </a:graphic>
      </p:graphicFrame>
      <p:pic>
        <p:nvPicPr>
          <p:cNvPr id="19" name="Billede 18" descr="Et billede, der indeholder Font/skrifttype, tekst, cirkel, design&#10;&#10;Automatisk genereret beskrivelse">
            <a:extLst>
              <a:ext uri="{FF2B5EF4-FFF2-40B4-BE49-F238E27FC236}">
                <a16:creationId xmlns:a16="http://schemas.microsoft.com/office/drawing/2014/main" id="{E90FF284-23DE-BCBE-90AF-75B4881E8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400" y="208961"/>
            <a:ext cx="1053000" cy="1053000"/>
          </a:xfrm>
          <a:prstGeom prst="rect">
            <a:avLst/>
          </a:prstGeom>
        </p:spPr>
      </p:pic>
      <p:sp>
        <p:nvSpPr>
          <p:cNvPr id="20" name="Titel 3">
            <a:extLst>
              <a:ext uri="{FF2B5EF4-FFF2-40B4-BE49-F238E27FC236}">
                <a16:creationId xmlns:a16="http://schemas.microsoft.com/office/drawing/2014/main" id="{4076DC74-ADA0-29B7-6C68-56D3F309A2D1}"/>
              </a:ext>
            </a:extLst>
          </p:cNvPr>
          <p:cNvSpPr txBox="1">
            <a:spLocks/>
          </p:cNvSpPr>
          <p:nvPr/>
        </p:nvSpPr>
        <p:spPr>
          <a:xfrm>
            <a:off x="449322" y="1171317"/>
            <a:ext cx="6610500" cy="5387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500" dirty="0">
                <a:solidFill>
                  <a:srgbClr val="E96704"/>
                </a:solidFill>
                <a:latin typeface="Univers LT Std 55" panose="020B0603020202020204" pitchFamily="34" charset="0"/>
              </a:rPr>
              <a:t>GENNEMSNIT PR. OMRÅDE</a:t>
            </a:r>
          </a:p>
        </p:txBody>
      </p:sp>
      <p:sp>
        <p:nvSpPr>
          <p:cNvPr id="2" name="Pladsholder til tekst 2">
            <a:extLst>
              <a:ext uri="{FF2B5EF4-FFF2-40B4-BE49-F238E27FC236}">
                <a16:creationId xmlns:a16="http://schemas.microsoft.com/office/drawing/2014/main" id="{22736B87-5C30-9859-9022-E41F3EBAD0A0}"/>
              </a:ext>
            </a:extLst>
          </p:cNvPr>
          <p:cNvSpPr txBox="1">
            <a:spLocks/>
          </p:cNvSpPr>
          <p:nvPr/>
        </p:nvSpPr>
        <p:spPr>
          <a:xfrm>
            <a:off x="461439" y="391493"/>
            <a:ext cx="6239398" cy="69911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Brugerundersøgelse december 2025 af kantinen hos </a:t>
            </a:r>
            <a:b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a-DK" sz="1450" b="1" dirty="0">
                <a:latin typeface="Segoe UI" panose="020B0502040204020203" pitchFamily="34" charset="0"/>
                <a:cs typeface="Segoe UI" panose="020B0502040204020203" pitchFamily="34" charset="0"/>
              </a:rPr>
              <a:t>Ministeriernes Marketenderi (Slotsholmsgade 10-12)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0AC7C67-B399-C512-41BD-163F501C6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5127" y="706323"/>
            <a:ext cx="876422" cy="885949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7EFC1DF4-5554-3938-280E-4104585C3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0750" y="2185808"/>
            <a:ext cx="1980000" cy="1083648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812ECC7-4EDC-A2A5-2DF6-421FDCB1C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6365" y="2224748"/>
            <a:ext cx="1980000" cy="1029338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2534F270-9AFD-E228-22DA-58A179F21F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120" y="2174688"/>
            <a:ext cx="1980000" cy="1079398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4858F5B3-30C3-AAC1-D823-DE248756E0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699" y="3778516"/>
            <a:ext cx="1980000" cy="107027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AA3B44B-172A-B93F-2F93-6935E6A128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1206" y="3791299"/>
            <a:ext cx="1944000" cy="1078520"/>
          </a:xfrm>
          <a:prstGeom prst="rect">
            <a:avLst/>
          </a:prstGeom>
        </p:spPr>
      </p:pic>
      <p:pic>
        <p:nvPicPr>
          <p:cNvPr id="17" name="Billede 16">
            <a:extLst>
              <a:ext uri="{FF2B5EF4-FFF2-40B4-BE49-F238E27FC236}">
                <a16:creationId xmlns:a16="http://schemas.microsoft.com/office/drawing/2014/main" id="{A874F4E9-1110-3534-B1F4-AF5BE3A420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7320" y="3751869"/>
            <a:ext cx="1980000" cy="1100000"/>
          </a:xfrm>
          <a:prstGeom prst="rect">
            <a:avLst/>
          </a:prstGeom>
        </p:spPr>
      </p:pic>
      <p:pic>
        <p:nvPicPr>
          <p:cNvPr id="21" name="Billede 20">
            <a:extLst>
              <a:ext uri="{FF2B5EF4-FFF2-40B4-BE49-F238E27FC236}">
                <a16:creationId xmlns:a16="http://schemas.microsoft.com/office/drawing/2014/main" id="{C939250B-C156-69C0-8878-EC0854B883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23120" y="3760834"/>
            <a:ext cx="1980000" cy="1068676"/>
          </a:xfrm>
          <a:prstGeom prst="rect">
            <a:avLst/>
          </a:prstGeom>
        </p:spPr>
      </p:pic>
      <p:pic>
        <p:nvPicPr>
          <p:cNvPr id="23" name="Billede 22">
            <a:extLst>
              <a:ext uri="{FF2B5EF4-FFF2-40B4-BE49-F238E27FC236}">
                <a16:creationId xmlns:a16="http://schemas.microsoft.com/office/drawing/2014/main" id="{E05CC7D0-74EA-922A-22B3-AAC632FE2B9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1423" y="5378312"/>
            <a:ext cx="2016000" cy="1081920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FEBED029-FAF6-D6E9-B508-E423039A04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6549" y="5427506"/>
            <a:ext cx="1944000" cy="1057959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1E7A5945-C0C2-59B8-82EF-7226876402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96365" y="5427506"/>
            <a:ext cx="1980000" cy="1062119"/>
          </a:xfrm>
          <a:prstGeom prst="rect">
            <a:avLst/>
          </a:prstGeom>
        </p:spPr>
      </p:pic>
      <p:pic>
        <p:nvPicPr>
          <p:cNvPr id="29" name="Billede 28">
            <a:extLst>
              <a:ext uri="{FF2B5EF4-FFF2-40B4-BE49-F238E27FC236}">
                <a16:creationId xmlns:a16="http://schemas.microsoft.com/office/drawing/2014/main" id="{5F59B616-D90E-42B3-8362-05B2AEAEE7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5190" y="5362117"/>
            <a:ext cx="2016000" cy="109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266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c06833-8cdd-4712-a5d3-e45d4e69be2c" xsi:nil="true"/>
    <lcf76f155ced4ddcb4097134ff3c332f xmlns="efe70bfa-7ca0-4bdd-9dc7-1d5ca27c469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D92F341C7CAA43B1C1889CD2109C9D" ma:contentTypeVersion="19" ma:contentTypeDescription="Create a new document." ma:contentTypeScope="" ma:versionID="959dc26aeba17e5d7e68d249bf0aa59f">
  <xsd:schema xmlns:xsd="http://www.w3.org/2001/XMLSchema" xmlns:xs="http://www.w3.org/2001/XMLSchema" xmlns:p="http://schemas.microsoft.com/office/2006/metadata/properties" xmlns:ns2="efe70bfa-7ca0-4bdd-9dc7-1d5ca27c469c" xmlns:ns3="6ec06833-8cdd-4712-a5d3-e45d4e69be2c" targetNamespace="http://schemas.microsoft.com/office/2006/metadata/properties" ma:root="true" ma:fieldsID="8c74d893dbfd23919905abaa696beaa4" ns2:_="" ns3:_="">
    <xsd:import namespace="efe70bfa-7ca0-4bdd-9dc7-1d5ca27c469c"/>
    <xsd:import namespace="6ec06833-8cdd-4712-a5d3-e45d4e69be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70bfa-7ca0-4bdd-9dc7-1d5ca27c4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3f338af-a576-4f02-a592-4c126b96d1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06833-8cdd-4712-a5d3-e45d4e69be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f2f5a44-f70a-40a0-8ef7-5e84492b51a0}" ma:internalName="TaxCatchAll" ma:showField="CatchAllData" ma:web="6ec06833-8cdd-4712-a5d3-e45d4e69be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C2E631-47B6-42E5-8202-6BEAFBF557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1DEE11F-9B92-4BD7-8E02-D2DB4ACE9CFE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6ec06833-8cdd-4712-a5d3-e45d4e69be2c"/>
    <ds:schemaRef ds:uri="efe70bfa-7ca0-4bdd-9dc7-1d5ca27c469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8E33941-8F3A-4B25-8829-24F0848501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e70bfa-7ca0-4bdd-9dc7-1d5ca27c469c"/>
    <ds:schemaRef ds:uri="6ec06833-8cdd-4712-a5d3-e45d4e69be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8994fbe-f260-4e51-9522-964b0e353ce1}" enabled="0" method="" siteId="{f8994fbe-f260-4e51-9522-964b0e353ce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900</TotalTime>
  <Words>153</Words>
  <Application>Microsoft Office PowerPoint</Application>
  <PresentationFormat>A4-papir (210 x 297 mm)</PresentationFormat>
  <Paragraphs>30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Segoe UI</vt:lpstr>
      <vt:lpstr>Univers LT Std 55</vt:lpstr>
      <vt:lpstr>Office-tema</vt:lpstr>
      <vt:lpstr>INDSATSPUNKTER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INDSATSPUNKTER</dc:title>
  <dc:creator>Tina Vibe</dc:creator>
  <cp:lastModifiedBy>Carl Emil Kruchov Sørensen</cp:lastModifiedBy>
  <cp:revision>48</cp:revision>
  <cp:lastPrinted>2024-02-15T06:48:55Z</cp:lastPrinted>
  <dcterms:created xsi:type="dcterms:W3CDTF">2024-02-14T12:37:17Z</dcterms:created>
  <dcterms:modified xsi:type="dcterms:W3CDTF">2026-03-12T12:51:19Z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0x0101006AD92F341C7CAA43B1C1889CD2109C9D</vt:lpwstr>
  </property>
  <property fmtid="{D5CDD505-2E9C-101B-9397-08002B2CF9AE}" pid="3" name="MediaServiceImageTags">
    <vt:lpwstr/>
  </property>
</Properties>
</file>