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90" r:id="rId2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7FF"/>
    <a:srgbClr val="052C44"/>
    <a:srgbClr val="042C44"/>
    <a:srgbClr val="FCCCFF"/>
    <a:srgbClr val="FEEFFF"/>
    <a:srgbClr val="393B3D"/>
    <a:srgbClr val="0D2236"/>
    <a:srgbClr val="D9F0FF"/>
    <a:srgbClr val="001D31"/>
    <a:srgbClr val="00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113" d="100"/>
          <a:sy n="113" d="100"/>
        </p:scale>
        <p:origin x="33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10. marts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10. marts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4600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8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950031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10. marts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2"/>
            </p:custDataLst>
            <p:extLst>
              <p:ext uri="{D42A27DB-BD31-4B8C-83A1-F6EECF244321}">
                <p14:modId xmlns:p14="http://schemas.microsoft.com/office/powerpoint/2010/main" val="27591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" name="think-cell Slide" r:id="rId103" imgW="342" imgH="337" progId="TCLayout.ActiveDocument.1">
                  <p:embed/>
                </p:oleObj>
              </mc:Choice>
              <mc:Fallback>
                <p:oleObj name="think-cell Slide" r:id="rId10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786" r:id="rId46"/>
    <p:sldLayoutId id="2147483676" r:id="rId47"/>
    <p:sldLayoutId id="2147483677" r:id="rId48"/>
    <p:sldLayoutId id="2147483672" r:id="rId49"/>
    <p:sldLayoutId id="2147483673" r:id="rId50"/>
    <p:sldLayoutId id="2147483712" r:id="rId51"/>
    <p:sldLayoutId id="2147483713" r:id="rId52"/>
    <p:sldLayoutId id="2147483761" r:id="rId53"/>
    <p:sldLayoutId id="2147483762" r:id="rId54"/>
    <p:sldLayoutId id="2147483779" r:id="rId55"/>
    <p:sldLayoutId id="2147483780" r:id="rId56"/>
    <p:sldLayoutId id="2147483655" r:id="rId57"/>
    <p:sldLayoutId id="2147483656" r:id="rId58"/>
    <p:sldLayoutId id="2147483667" r:id="rId59"/>
    <p:sldLayoutId id="2147483657" r:id="rId60"/>
    <p:sldLayoutId id="2147483658" r:id="rId61"/>
    <p:sldLayoutId id="2147483659" r:id="rId62"/>
    <p:sldLayoutId id="2147483669" r:id="rId63"/>
    <p:sldLayoutId id="2147483745" r:id="rId64"/>
    <p:sldLayoutId id="2147483746" r:id="rId65"/>
    <p:sldLayoutId id="2147483747" r:id="rId66"/>
    <p:sldLayoutId id="2147483748" r:id="rId67"/>
    <p:sldLayoutId id="2147483749" r:id="rId68"/>
    <p:sldLayoutId id="2147483679" r:id="rId69"/>
    <p:sldLayoutId id="2147483693" r:id="rId70"/>
    <p:sldLayoutId id="2147483680" r:id="rId71"/>
    <p:sldLayoutId id="2147483682" r:id="rId72"/>
    <p:sldLayoutId id="2147483694" r:id="rId73"/>
    <p:sldLayoutId id="2147483763" r:id="rId74"/>
    <p:sldLayoutId id="2147483751" r:id="rId75"/>
    <p:sldLayoutId id="2147483752" r:id="rId76"/>
    <p:sldLayoutId id="2147483754" r:id="rId77"/>
    <p:sldLayoutId id="2147483755" r:id="rId78"/>
    <p:sldLayoutId id="2147483756" r:id="rId79"/>
    <p:sldLayoutId id="2147483757" r:id="rId80"/>
    <p:sldLayoutId id="2147483683" r:id="rId81"/>
    <p:sldLayoutId id="2147483760" r:id="rId82"/>
    <p:sldLayoutId id="2147483684" r:id="rId83"/>
    <p:sldLayoutId id="2147483685" r:id="rId84"/>
    <p:sldLayoutId id="2147483750" r:id="rId85"/>
    <p:sldLayoutId id="2147483727" r:id="rId86"/>
    <p:sldLayoutId id="2147483686" r:id="rId87"/>
    <p:sldLayoutId id="2147483719" r:id="rId88"/>
    <p:sldLayoutId id="2147483725" r:id="rId89"/>
    <p:sldLayoutId id="2147483720" r:id="rId90"/>
    <p:sldLayoutId id="2147483731" r:id="rId91"/>
    <p:sldLayoutId id="2147483687" r:id="rId92"/>
    <p:sldLayoutId id="2147483688" r:id="rId93"/>
    <p:sldLayoutId id="2147483689" r:id="rId94"/>
    <p:sldLayoutId id="2147483690" r:id="rId95"/>
    <p:sldLayoutId id="2147483691" r:id="rId96"/>
    <p:sldLayoutId id="2147483692" r:id="rId97"/>
    <p:sldLayoutId id="2147483714" r:id="rId98"/>
    <p:sldLayoutId id="2147483753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25AA1107-0216-49B2-81EF-C577E7858B79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0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AA1107-0216-49B2-81EF-C577E7858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C5A3C532-0DBA-45EF-902E-A058A7DF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467828"/>
            <a:ext cx="10801350" cy="900000"/>
          </a:xfrm>
        </p:spPr>
        <p:txBody>
          <a:bodyPr/>
          <a:lstStyle/>
          <a:p>
            <a:r>
              <a:rPr lang="da-DK" dirty="0"/>
              <a:t>Aktiv udviklingsplan</a:t>
            </a:r>
          </a:p>
        </p:txBody>
      </p:sp>
      <p:sp>
        <p:nvSpPr>
          <p:cNvPr id="26" name="Pladsholder til sidefod 1">
            <a:extLst>
              <a:ext uri="{FF2B5EF4-FFF2-40B4-BE49-F238E27FC236}">
                <a16:creationId xmlns:a16="http://schemas.microsoft.com/office/drawing/2014/main" id="{BFF3DC15-BA16-4437-8F7C-A39DB047D98B}"/>
              </a:ext>
            </a:extLst>
          </p:cNvPr>
          <p:cNvSpPr txBox="1">
            <a:spLocks/>
          </p:cNvSpPr>
          <p:nvPr/>
        </p:nvSpPr>
        <p:spPr>
          <a:xfrm>
            <a:off x="7469952" y="488862"/>
            <a:ext cx="3902898" cy="397539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Medarbejderens navn: </a:t>
            </a:r>
          </a:p>
        </p:txBody>
      </p:sp>
      <p:graphicFrame>
        <p:nvGraphicFramePr>
          <p:cNvPr id="27" name="Tabel 2">
            <a:extLst>
              <a:ext uri="{FF2B5EF4-FFF2-40B4-BE49-F238E27FC236}">
                <a16:creationId xmlns:a16="http://schemas.microsoft.com/office/drawing/2014/main" id="{BB399B29-A690-451E-BDB5-B304B168603B}"/>
              </a:ext>
            </a:extLst>
          </p:cNvPr>
          <p:cNvGraphicFramePr>
            <a:graphicFrameLocks noGrp="1"/>
          </p:cNvGraphicFramePr>
          <p:nvPr/>
        </p:nvGraphicFramePr>
        <p:xfrm>
          <a:off x="571500" y="1569749"/>
          <a:ext cx="11049000" cy="5030811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409827373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933510913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78914651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5695751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390329048"/>
                    </a:ext>
                  </a:extLst>
                </a:gridCol>
              </a:tblGrid>
              <a:tr h="43543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chemeClr val="bg2"/>
                          </a:solidFill>
                          <a:latin typeface="+mj-lt"/>
                        </a:rPr>
                        <a:t>Medarbejderens forventede bidrag til kontorets/centrets resultater, opgaver og kompetence: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dirty="0">
                        <a:solidFill>
                          <a:schemeClr val="tx1"/>
                        </a:solidFill>
                        <a:sym typeface="Wingdings" panose="05000000000000000000" pitchFamily="2" charset="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dirty="0">
                          <a:solidFill>
                            <a:schemeClr val="tx1"/>
                          </a:solidFill>
                        </a:rPr>
                        <a:t>Medarbejderens forventede bidrag til kontorets/centrets resultater, opgaver og kompetence: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276088"/>
                  </a:ext>
                </a:extLst>
              </a:tr>
              <a:tr h="7380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dirty="0">
                          <a:solidFill>
                            <a:schemeClr val="bg2"/>
                          </a:solidFill>
                          <a:latin typeface="+mj-lt"/>
                        </a:rPr>
                        <a:t>Mål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baseline="0" dirty="0">
                          <a:solidFill>
                            <a:schemeClr val="bg2"/>
                          </a:solidFill>
                        </a:rPr>
                        <a:t>H</a:t>
                      </a:r>
                      <a:r>
                        <a:rPr lang="da-DK" sz="1100" b="1" dirty="0">
                          <a:solidFill>
                            <a:schemeClr val="bg2"/>
                          </a:solidFill>
                        </a:rPr>
                        <a:t>vad er målet for din udvikling i det kommende år?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dirty="0">
                        <a:solidFill>
                          <a:schemeClr val="bg2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dirty="0">
                          <a:solidFill>
                            <a:schemeClr val="bg2"/>
                          </a:solidFill>
                          <a:latin typeface="+mj-lt"/>
                        </a:rPr>
                        <a:t>Aktiviteter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dirty="0">
                          <a:solidFill>
                            <a:schemeClr val="bg2"/>
                          </a:solidFill>
                          <a:sym typeface="Wingdings" panose="05000000000000000000" pitchFamily="2" charset="2"/>
                        </a:rPr>
                        <a:t>Hvilke aktiviteter skal vi sætte i værk for at indfri udviklingsbehovet?</a:t>
                      </a:r>
                      <a:endParaRPr lang="da-DK" sz="1100" b="1" dirty="0">
                        <a:solidFill>
                          <a:schemeClr val="bg2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  <a:sym typeface="Wingdings" panose="05000000000000000000" pitchFamily="2" charset="2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kern="1200" dirty="0">
                          <a:solidFill>
                            <a:schemeClr val="bg2"/>
                          </a:solidFill>
                          <a:latin typeface="+mj-lt"/>
                        </a:rPr>
                        <a:t>Effekt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kern="1200" dirty="0">
                          <a:solidFill>
                            <a:schemeClr val="bg2"/>
                          </a:solidFill>
                        </a:rPr>
                        <a:t>Hvordan skal vi kunne se en effekt af aktiviteterne i praksis?</a:t>
                      </a:r>
                      <a:endParaRPr lang="da-DK" sz="1100" b="1" dirty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kern="1200" dirty="0">
                        <a:solidFill>
                          <a:schemeClr val="bg2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kern="1200" dirty="0">
                          <a:solidFill>
                            <a:schemeClr val="bg2"/>
                          </a:solidFill>
                          <a:latin typeface="+mj-lt"/>
                        </a:rPr>
                        <a:t>Handling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dirty="0">
                          <a:solidFill>
                            <a:schemeClr val="bg2"/>
                          </a:solidFill>
                        </a:rPr>
                        <a:t>Hvem gør hvad og hvornår?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dirty="0">
                        <a:solidFill>
                          <a:schemeClr val="bg2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dirty="0">
                          <a:solidFill>
                            <a:schemeClr val="bg2"/>
                          </a:solidFill>
                          <a:latin typeface="+mj-lt"/>
                        </a:rPr>
                        <a:t>Opfølgning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b="1" dirty="0">
                          <a:solidFill>
                            <a:schemeClr val="bg2"/>
                          </a:solidFill>
                        </a:rPr>
                        <a:t>Hvordan og hvornår følger vi op på aktiviteterne?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b="1" dirty="0">
                        <a:solidFill>
                          <a:schemeClr val="bg2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557796"/>
                  </a:ext>
                </a:extLst>
              </a:tr>
              <a:tr h="197898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Mit mål at komme endnu længere </a:t>
                      </a:r>
                      <a:r>
                        <a:rPr lang="da-DK" sz="10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ned i det faglige område, herunder at få god forståelse for: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10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Lovgivning, økonomi, historik, udfordringer, udvikling, tendenser, centrale nøgletal mv.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10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Væsentlige aktører og interessenter på området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a-DK" sz="10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Forståelse for hvordan lovarbejdet har betydning for de sundhedsprofessionelle på vores område</a:t>
                      </a: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Ministerbetjening: Udarbejde mødemateriale til temamøder og løbende håndtering (styrepapir og håndakter).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Sparring med mine kolleger på området omkring vores faglige felt.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Et 2-dages praktikophold på et plejehjem.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Jeg bliver bedre til skriftligt – og mundtligt at bruge og formidle det, der er vigtigt på vores område - med et mere klart fagligt budskab.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Jeg får erfaring med at række ud og få skabt en samarbejdsrelation.  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Jeg øver mig fortsat på  formidling gennem mit daglige arbejde.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Min chef giver mig i 1:1 feedback på mit skriftlige arbejde og min forståelse for vores område.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Jeg indgår en endelig aftale med et plejehjem.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Min chef og jeg følger løbende op på, at jeg fortsat får nye vinkler på vores faglighed.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Efter endt praktikophold har jeg et møde med min chef, hvor vi taler om, hvordan jeg konkret bruger min erfaring og oplevelser i mit arbejde.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a-DK" sz="10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a-DK" sz="1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Fx Vi aftaler, at jeg på et kommende kontormøde deler mine erfaringer med mine kolleger.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544641"/>
                  </a:ext>
                </a:extLst>
              </a:tr>
              <a:tr h="185439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a-DK" sz="1000" dirty="0">
                        <a:solidFill>
                          <a:schemeClr val="tx2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803588"/>
                  </a:ext>
                </a:extLst>
              </a:tr>
            </a:tbl>
          </a:graphicData>
        </a:graphic>
      </p:graphicFrame>
      <p:sp>
        <p:nvSpPr>
          <p:cNvPr id="28" name="Pladsholder til sidefod 1">
            <a:extLst>
              <a:ext uri="{FF2B5EF4-FFF2-40B4-BE49-F238E27FC236}">
                <a16:creationId xmlns:a16="http://schemas.microsoft.com/office/drawing/2014/main" id="{196210F5-72AE-49B1-9E20-6506A0ABD3C7}"/>
              </a:ext>
            </a:extLst>
          </p:cNvPr>
          <p:cNvSpPr txBox="1">
            <a:spLocks/>
          </p:cNvSpPr>
          <p:nvPr/>
        </p:nvSpPr>
        <p:spPr>
          <a:xfrm>
            <a:off x="571500" y="1029018"/>
            <a:ext cx="11049000" cy="398114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Efter MUS sender du den færdigudfyldte udviklingsplan digitalt til din chef. Du opdaterer udviklingsplanen i takt med, at du og din chef løbende følger op på udviklingsaktiviteter, effekt og handling.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Times New Roman" panose="02020603050405020304" pitchFamily="18" charset="0"/>
              </a:rPr>
              <a:t>Sørg for at I begge har den nyeste udgave.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Din chef giver dig løbende feedback på indsatsen, og I afstemmer løbende forventninger til din indsats.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1E2259C8-980D-4D4F-AF26-898866477122}"/>
              </a:ext>
            </a:extLst>
          </p:cNvPr>
          <p:cNvSpPr/>
          <p:nvPr/>
        </p:nvSpPr>
        <p:spPr>
          <a:xfrm>
            <a:off x="9606862" y="488862"/>
            <a:ext cx="2013638" cy="280921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106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04b9724244f54c309fa5f85f1760c6db</Template>
  <TotalTime>9288</TotalTime>
  <Words>375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Aktiv udviklingsplan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Deigaard</dc:creator>
  <cp:lastModifiedBy>Helle Søgaard Rasmussen</cp:lastModifiedBy>
  <cp:revision>441</cp:revision>
  <cp:lastPrinted>2026-02-17T09:21:02Z</cp:lastPrinted>
  <dcterms:created xsi:type="dcterms:W3CDTF">2025-12-02T14:04:25Z</dcterms:created>
  <dcterms:modified xsi:type="dcterms:W3CDTF">2026-03-10T16:40:32Z</dcterms:modified>
</cp:coreProperties>
</file>