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787" r:id="rId2"/>
    <p:sldMasterId id="2147483887" r:id="rId3"/>
  </p:sldMasterIdLst>
  <p:notesMasterIdLst>
    <p:notesMasterId r:id="rId17"/>
  </p:notesMasterIdLst>
  <p:handoutMasterIdLst>
    <p:handoutMasterId r:id="rId18"/>
  </p:handoutMasterIdLst>
  <p:sldIdLst>
    <p:sldId id="475" r:id="rId4"/>
    <p:sldId id="409" r:id="rId5"/>
    <p:sldId id="462" r:id="rId6"/>
    <p:sldId id="474" r:id="rId7"/>
    <p:sldId id="467" r:id="rId8"/>
    <p:sldId id="469" r:id="rId9"/>
    <p:sldId id="437" r:id="rId10"/>
    <p:sldId id="438" r:id="rId11"/>
    <p:sldId id="440" r:id="rId12"/>
    <p:sldId id="492" r:id="rId13"/>
    <p:sldId id="495" r:id="rId14"/>
    <p:sldId id="472" r:id="rId15"/>
    <p:sldId id="494" r:id="rId16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F7FF"/>
    <a:srgbClr val="052C44"/>
    <a:srgbClr val="042C44"/>
    <a:srgbClr val="FCCCFF"/>
    <a:srgbClr val="FEEFFF"/>
    <a:srgbClr val="393B3D"/>
    <a:srgbClr val="0D2236"/>
    <a:srgbClr val="D9F0FF"/>
    <a:srgbClr val="001D31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116" d="100"/>
          <a:sy n="116" d="100"/>
        </p:scale>
        <p:origin x="138" y="3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10. marts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10. marts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01B2062-9439-4A39-8942-F06504D2E671}" type="slidenum">
              <a:rPr lang="da-DK" smtClean="0"/>
              <a:pPr>
                <a:defRPr/>
              </a:pPr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7728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75CA01-1850-41EB-BBB7-FB889B1CE5EE}" type="datetime2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10. marts 2026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1FE3A2-A165-4E31-A522-9BB6D7BAC30B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34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52.png"/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6.png"/><Relationship Id="rId11" Type="http://schemas.openxmlformats.org/officeDocument/2006/relationships/image" Target="../media/image56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0.png"/></Relationships>
</file>

<file path=ppt/slideLayouts/_rels/slideLayout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3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3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2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2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2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5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2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3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svg"/><Relationship Id="rId17" Type="http://schemas.openxmlformats.org/officeDocument/2006/relationships/image" Target="../media/image47.png"/><Relationship Id="rId2" Type="http://schemas.openxmlformats.org/officeDocument/2006/relationships/image" Target="../media/image32.png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550393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93185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4993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18929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24248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0697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649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00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10. marts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7543158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4771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6154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33772234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78928217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4807970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021146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90200743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71751762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4664426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26332333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64769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118501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6924529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22800530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8326134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1748865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72659692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02406736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9344479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255370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5256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0698177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386929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30523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64213770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37344652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4700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85694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07961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6314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19599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568955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47778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92813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67617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814099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084099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84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D10B23-29C9-4593-A667-64E5CD28D3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135994544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111861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6008214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965204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57126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39183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4210355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2725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7414725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92203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8728531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9405664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755741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36853489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17391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8701046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5370217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62918911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2973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06766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92305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7967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9852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0103449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7356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627544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70138899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8138357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35197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9674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438372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804506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987971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272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846236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425393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502655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4162616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096485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9804901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41256094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1707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8678673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686565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0347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4513748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11871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58682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9298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205450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101671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019701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05054058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1600314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960707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389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914609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49713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4790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6683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0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1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10. marts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305559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74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8664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248880267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66894680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54172700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7839083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54315064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66082944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2001962333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7092869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68322317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92422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00622250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186359226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61677097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37196957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09816739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8223790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48720081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9806244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0626408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90156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14643568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491049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61860756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956786542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25249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77547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3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29398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302177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30080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4085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53081614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49285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9317330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3811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3663169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475026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0454102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23574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7292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70841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4973932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031511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927579294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34675062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28338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40408965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68882058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3228867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43644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8556408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8888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06846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46405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52373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653347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444765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1040488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99203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0520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60826370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16211803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252281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131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106817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80769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10723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10330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6146753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85281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85525437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3603887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625056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7141694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65024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23330660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690880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69506494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34180915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38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125644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41137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17452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80715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99833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7828103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5085425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55357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91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10. marts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10. marts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oleObject" Target="../embeddings/oleObject1.bin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25.xml"/><Relationship Id="rId21" Type="http://schemas.openxmlformats.org/officeDocument/2006/relationships/slideLayout" Target="../slideLayouts/slideLayout120.xml"/><Relationship Id="rId42" Type="http://schemas.openxmlformats.org/officeDocument/2006/relationships/slideLayout" Target="../slideLayouts/slideLayout141.xml"/><Relationship Id="rId47" Type="http://schemas.openxmlformats.org/officeDocument/2006/relationships/slideLayout" Target="../slideLayouts/slideLayout146.xml"/><Relationship Id="rId63" Type="http://schemas.openxmlformats.org/officeDocument/2006/relationships/slideLayout" Target="../slideLayouts/slideLayout162.xml"/><Relationship Id="rId68" Type="http://schemas.openxmlformats.org/officeDocument/2006/relationships/slideLayout" Target="../slideLayouts/slideLayout167.xml"/><Relationship Id="rId84" Type="http://schemas.openxmlformats.org/officeDocument/2006/relationships/slideLayout" Target="../slideLayouts/slideLayout183.xml"/><Relationship Id="rId89" Type="http://schemas.openxmlformats.org/officeDocument/2006/relationships/slideLayout" Target="../slideLayouts/slideLayout188.xml"/><Relationship Id="rId1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10.xml"/><Relationship Id="rId32" Type="http://schemas.openxmlformats.org/officeDocument/2006/relationships/slideLayout" Target="../slideLayouts/slideLayout131.xml"/><Relationship Id="rId37" Type="http://schemas.openxmlformats.org/officeDocument/2006/relationships/slideLayout" Target="../slideLayouts/slideLayout136.xml"/><Relationship Id="rId53" Type="http://schemas.openxmlformats.org/officeDocument/2006/relationships/slideLayout" Target="../slideLayouts/slideLayout152.xml"/><Relationship Id="rId58" Type="http://schemas.openxmlformats.org/officeDocument/2006/relationships/slideLayout" Target="../slideLayouts/slideLayout157.xml"/><Relationship Id="rId74" Type="http://schemas.openxmlformats.org/officeDocument/2006/relationships/slideLayout" Target="../slideLayouts/slideLayout173.xml"/><Relationship Id="rId79" Type="http://schemas.openxmlformats.org/officeDocument/2006/relationships/slideLayout" Target="../slideLayouts/slideLayout178.xml"/><Relationship Id="rId102" Type="http://schemas.openxmlformats.org/officeDocument/2006/relationships/tags" Target="../tags/tag3.xml"/><Relationship Id="rId5" Type="http://schemas.openxmlformats.org/officeDocument/2006/relationships/slideLayout" Target="../slideLayouts/slideLayout104.xml"/><Relationship Id="rId90" Type="http://schemas.openxmlformats.org/officeDocument/2006/relationships/slideLayout" Target="../slideLayouts/slideLayout189.xml"/><Relationship Id="rId95" Type="http://schemas.openxmlformats.org/officeDocument/2006/relationships/slideLayout" Target="../slideLayouts/slideLayout194.xml"/><Relationship Id="rId22" Type="http://schemas.openxmlformats.org/officeDocument/2006/relationships/slideLayout" Target="../slideLayouts/slideLayout121.xml"/><Relationship Id="rId27" Type="http://schemas.openxmlformats.org/officeDocument/2006/relationships/slideLayout" Target="../slideLayouts/slideLayout126.xml"/><Relationship Id="rId43" Type="http://schemas.openxmlformats.org/officeDocument/2006/relationships/slideLayout" Target="../slideLayouts/slideLayout142.xml"/><Relationship Id="rId48" Type="http://schemas.openxmlformats.org/officeDocument/2006/relationships/slideLayout" Target="../slideLayouts/slideLayout147.xml"/><Relationship Id="rId64" Type="http://schemas.openxmlformats.org/officeDocument/2006/relationships/slideLayout" Target="../slideLayouts/slideLayout163.xml"/><Relationship Id="rId69" Type="http://schemas.openxmlformats.org/officeDocument/2006/relationships/slideLayout" Target="../slideLayouts/slideLayout168.xml"/><Relationship Id="rId80" Type="http://schemas.openxmlformats.org/officeDocument/2006/relationships/slideLayout" Target="../slideLayouts/slideLayout179.xml"/><Relationship Id="rId85" Type="http://schemas.openxmlformats.org/officeDocument/2006/relationships/slideLayout" Target="../slideLayouts/slideLayout184.xml"/><Relationship Id="rId12" Type="http://schemas.openxmlformats.org/officeDocument/2006/relationships/slideLayout" Target="../slideLayouts/slideLayout111.xml"/><Relationship Id="rId17" Type="http://schemas.openxmlformats.org/officeDocument/2006/relationships/slideLayout" Target="../slideLayouts/slideLayout116.xml"/><Relationship Id="rId25" Type="http://schemas.openxmlformats.org/officeDocument/2006/relationships/slideLayout" Target="../slideLayouts/slideLayout124.xml"/><Relationship Id="rId33" Type="http://schemas.openxmlformats.org/officeDocument/2006/relationships/slideLayout" Target="../slideLayouts/slideLayout132.xml"/><Relationship Id="rId38" Type="http://schemas.openxmlformats.org/officeDocument/2006/relationships/slideLayout" Target="../slideLayouts/slideLayout137.xml"/><Relationship Id="rId46" Type="http://schemas.openxmlformats.org/officeDocument/2006/relationships/slideLayout" Target="../slideLayouts/slideLayout145.xml"/><Relationship Id="rId59" Type="http://schemas.openxmlformats.org/officeDocument/2006/relationships/slideLayout" Target="../slideLayouts/slideLayout158.xml"/><Relationship Id="rId67" Type="http://schemas.openxmlformats.org/officeDocument/2006/relationships/slideLayout" Target="../slideLayouts/slideLayout166.xml"/><Relationship Id="rId103" Type="http://schemas.openxmlformats.org/officeDocument/2006/relationships/oleObject" Target="../embeddings/oleObject3.bin"/><Relationship Id="rId20" Type="http://schemas.openxmlformats.org/officeDocument/2006/relationships/slideLayout" Target="../slideLayouts/slideLayout119.xml"/><Relationship Id="rId41" Type="http://schemas.openxmlformats.org/officeDocument/2006/relationships/slideLayout" Target="../slideLayouts/slideLayout140.xml"/><Relationship Id="rId54" Type="http://schemas.openxmlformats.org/officeDocument/2006/relationships/slideLayout" Target="../slideLayouts/slideLayout153.xml"/><Relationship Id="rId62" Type="http://schemas.openxmlformats.org/officeDocument/2006/relationships/slideLayout" Target="../slideLayouts/slideLayout161.xml"/><Relationship Id="rId70" Type="http://schemas.openxmlformats.org/officeDocument/2006/relationships/slideLayout" Target="../slideLayouts/slideLayout169.xml"/><Relationship Id="rId75" Type="http://schemas.openxmlformats.org/officeDocument/2006/relationships/slideLayout" Target="../slideLayouts/slideLayout174.xml"/><Relationship Id="rId83" Type="http://schemas.openxmlformats.org/officeDocument/2006/relationships/slideLayout" Target="../slideLayouts/slideLayout182.xml"/><Relationship Id="rId88" Type="http://schemas.openxmlformats.org/officeDocument/2006/relationships/slideLayout" Target="../slideLayouts/slideLayout187.xml"/><Relationship Id="rId91" Type="http://schemas.openxmlformats.org/officeDocument/2006/relationships/slideLayout" Target="../slideLayouts/slideLayout190.xml"/><Relationship Id="rId96" Type="http://schemas.openxmlformats.org/officeDocument/2006/relationships/slideLayout" Target="../slideLayouts/slideLayout195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5" Type="http://schemas.openxmlformats.org/officeDocument/2006/relationships/slideLayout" Target="../slideLayouts/slideLayout114.xml"/><Relationship Id="rId23" Type="http://schemas.openxmlformats.org/officeDocument/2006/relationships/slideLayout" Target="../slideLayouts/slideLayout122.xml"/><Relationship Id="rId28" Type="http://schemas.openxmlformats.org/officeDocument/2006/relationships/slideLayout" Target="../slideLayouts/slideLayout127.xml"/><Relationship Id="rId36" Type="http://schemas.openxmlformats.org/officeDocument/2006/relationships/slideLayout" Target="../slideLayouts/slideLayout135.xml"/><Relationship Id="rId49" Type="http://schemas.openxmlformats.org/officeDocument/2006/relationships/slideLayout" Target="../slideLayouts/slideLayout148.xml"/><Relationship Id="rId57" Type="http://schemas.openxmlformats.org/officeDocument/2006/relationships/slideLayout" Target="../slideLayouts/slideLayout156.xml"/><Relationship Id="rId10" Type="http://schemas.openxmlformats.org/officeDocument/2006/relationships/slideLayout" Target="../slideLayouts/slideLayout109.xml"/><Relationship Id="rId31" Type="http://schemas.openxmlformats.org/officeDocument/2006/relationships/slideLayout" Target="../slideLayouts/slideLayout130.xml"/><Relationship Id="rId44" Type="http://schemas.openxmlformats.org/officeDocument/2006/relationships/slideLayout" Target="../slideLayouts/slideLayout143.xml"/><Relationship Id="rId52" Type="http://schemas.openxmlformats.org/officeDocument/2006/relationships/slideLayout" Target="../slideLayouts/slideLayout151.xml"/><Relationship Id="rId60" Type="http://schemas.openxmlformats.org/officeDocument/2006/relationships/slideLayout" Target="../slideLayouts/slideLayout159.xml"/><Relationship Id="rId65" Type="http://schemas.openxmlformats.org/officeDocument/2006/relationships/slideLayout" Target="../slideLayouts/slideLayout164.xml"/><Relationship Id="rId73" Type="http://schemas.openxmlformats.org/officeDocument/2006/relationships/slideLayout" Target="../slideLayouts/slideLayout172.xml"/><Relationship Id="rId78" Type="http://schemas.openxmlformats.org/officeDocument/2006/relationships/slideLayout" Target="../slideLayouts/slideLayout177.xml"/><Relationship Id="rId81" Type="http://schemas.openxmlformats.org/officeDocument/2006/relationships/slideLayout" Target="../slideLayouts/slideLayout180.xml"/><Relationship Id="rId86" Type="http://schemas.openxmlformats.org/officeDocument/2006/relationships/slideLayout" Target="../slideLayouts/slideLayout185.xml"/><Relationship Id="rId94" Type="http://schemas.openxmlformats.org/officeDocument/2006/relationships/slideLayout" Target="../slideLayouts/slideLayout193.xml"/><Relationship Id="rId99" Type="http://schemas.openxmlformats.org/officeDocument/2006/relationships/slideLayout" Target="../slideLayouts/slideLayout198.xml"/><Relationship Id="rId101" Type="http://schemas.openxmlformats.org/officeDocument/2006/relationships/vmlDrawing" Target="../drawings/vmlDrawing3.v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112.xml"/><Relationship Id="rId18" Type="http://schemas.openxmlformats.org/officeDocument/2006/relationships/slideLayout" Target="../slideLayouts/slideLayout117.xml"/><Relationship Id="rId39" Type="http://schemas.openxmlformats.org/officeDocument/2006/relationships/slideLayout" Target="../slideLayouts/slideLayout138.xml"/><Relationship Id="rId34" Type="http://schemas.openxmlformats.org/officeDocument/2006/relationships/slideLayout" Target="../slideLayouts/slideLayout133.xml"/><Relationship Id="rId50" Type="http://schemas.openxmlformats.org/officeDocument/2006/relationships/slideLayout" Target="../slideLayouts/slideLayout149.xml"/><Relationship Id="rId55" Type="http://schemas.openxmlformats.org/officeDocument/2006/relationships/slideLayout" Target="../slideLayouts/slideLayout154.xml"/><Relationship Id="rId76" Type="http://schemas.openxmlformats.org/officeDocument/2006/relationships/slideLayout" Target="../slideLayouts/slideLayout175.xml"/><Relationship Id="rId97" Type="http://schemas.openxmlformats.org/officeDocument/2006/relationships/slideLayout" Target="../slideLayouts/slideLayout196.xml"/><Relationship Id="rId104" Type="http://schemas.openxmlformats.org/officeDocument/2006/relationships/image" Target="../media/image1.emf"/><Relationship Id="rId7" Type="http://schemas.openxmlformats.org/officeDocument/2006/relationships/slideLayout" Target="../slideLayouts/slideLayout106.xml"/><Relationship Id="rId71" Type="http://schemas.openxmlformats.org/officeDocument/2006/relationships/slideLayout" Target="../slideLayouts/slideLayout170.xml"/><Relationship Id="rId92" Type="http://schemas.openxmlformats.org/officeDocument/2006/relationships/slideLayout" Target="../slideLayouts/slideLayout191.xml"/><Relationship Id="rId2" Type="http://schemas.openxmlformats.org/officeDocument/2006/relationships/slideLayout" Target="../slideLayouts/slideLayout101.xml"/><Relationship Id="rId29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23.xml"/><Relationship Id="rId40" Type="http://schemas.openxmlformats.org/officeDocument/2006/relationships/slideLayout" Target="../slideLayouts/slideLayout139.xml"/><Relationship Id="rId45" Type="http://schemas.openxmlformats.org/officeDocument/2006/relationships/slideLayout" Target="../slideLayouts/slideLayout144.xml"/><Relationship Id="rId66" Type="http://schemas.openxmlformats.org/officeDocument/2006/relationships/slideLayout" Target="../slideLayouts/slideLayout165.xml"/><Relationship Id="rId87" Type="http://schemas.openxmlformats.org/officeDocument/2006/relationships/slideLayout" Target="../slideLayouts/slideLayout186.xml"/><Relationship Id="rId61" Type="http://schemas.openxmlformats.org/officeDocument/2006/relationships/slideLayout" Target="../slideLayouts/slideLayout160.xml"/><Relationship Id="rId82" Type="http://schemas.openxmlformats.org/officeDocument/2006/relationships/slideLayout" Target="../slideLayouts/slideLayout181.xml"/><Relationship Id="rId1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13.xml"/><Relationship Id="rId30" Type="http://schemas.openxmlformats.org/officeDocument/2006/relationships/slideLayout" Target="../slideLayouts/slideLayout129.xml"/><Relationship Id="rId35" Type="http://schemas.openxmlformats.org/officeDocument/2006/relationships/slideLayout" Target="../slideLayouts/slideLayout134.xml"/><Relationship Id="rId56" Type="http://schemas.openxmlformats.org/officeDocument/2006/relationships/slideLayout" Target="../slideLayouts/slideLayout155.xml"/><Relationship Id="rId77" Type="http://schemas.openxmlformats.org/officeDocument/2006/relationships/slideLayout" Target="../slideLayouts/slideLayout176.xml"/><Relationship Id="rId100" Type="http://schemas.openxmlformats.org/officeDocument/2006/relationships/theme" Target="../theme/theme2.xml"/><Relationship Id="rId8" Type="http://schemas.openxmlformats.org/officeDocument/2006/relationships/slideLayout" Target="../slideLayouts/slideLayout107.xml"/><Relationship Id="rId51" Type="http://schemas.openxmlformats.org/officeDocument/2006/relationships/slideLayout" Target="../slideLayouts/slideLayout150.xml"/><Relationship Id="rId72" Type="http://schemas.openxmlformats.org/officeDocument/2006/relationships/slideLayout" Target="../slideLayouts/slideLayout171.xml"/><Relationship Id="rId93" Type="http://schemas.openxmlformats.org/officeDocument/2006/relationships/slideLayout" Target="../slideLayouts/slideLayout192.xml"/><Relationship Id="rId98" Type="http://schemas.openxmlformats.org/officeDocument/2006/relationships/slideLayout" Target="../slideLayouts/slideLayout197.xml"/><Relationship Id="rId3" Type="http://schemas.openxmlformats.org/officeDocument/2006/relationships/slideLayout" Target="../slideLayouts/slideLayout102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24.xml"/><Relationship Id="rId21" Type="http://schemas.openxmlformats.org/officeDocument/2006/relationships/slideLayout" Target="../slideLayouts/slideLayout219.xml"/><Relationship Id="rId42" Type="http://schemas.openxmlformats.org/officeDocument/2006/relationships/slideLayout" Target="../slideLayouts/slideLayout240.xml"/><Relationship Id="rId47" Type="http://schemas.openxmlformats.org/officeDocument/2006/relationships/slideLayout" Target="../slideLayouts/slideLayout245.xml"/><Relationship Id="rId63" Type="http://schemas.openxmlformats.org/officeDocument/2006/relationships/slideLayout" Target="../slideLayouts/slideLayout261.xml"/><Relationship Id="rId68" Type="http://schemas.openxmlformats.org/officeDocument/2006/relationships/slideLayout" Target="../slideLayouts/slideLayout266.xml"/><Relationship Id="rId84" Type="http://schemas.openxmlformats.org/officeDocument/2006/relationships/slideLayout" Target="../slideLayouts/slideLayout282.xml"/><Relationship Id="rId89" Type="http://schemas.openxmlformats.org/officeDocument/2006/relationships/slideLayout" Target="../slideLayouts/slideLayout287.xml"/><Relationship Id="rId16" Type="http://schemas.openxmlformats.org/officeDocument/2006/relationships/slideLayout" Target="../slideLayouts/slideLayout214.xml"/><Relationship Id="rId11" Type="http://schemas.openxmlformats.org/officeDocument/2006/relationships/slideLayout" Target="../slideLayouts/slideLayout209.xml"/><Relationship Id="rId32" Type="http://schemas.openxmlformats.org/officeDocument/2006/relationships/slideLayout" Target="../slideLayouts/slideLayout230.xml"/><Relationship Id="rId37" Type="http://schemas.openxmlformats.org/officeDocument/2006/relationships/slideLayout" Target="../slideLayouts/slideLayout235.xml"/><Relationship Id="rId53" Type="http://schemas.openxmlformats.org/officeDocument/2006/relationships/slideLayout" Target="../slideLayouts/slideLayout251.xml"/><Relationship Id="rId58" Type="http://schemas.openxmlformats.org/officeDocument/2006/relationships/slideLayout" Target="../slideLayouts/slideLayout256.xml"/><Relationship Id="rId74" Type="http://schemas.openxmlformats.org/officeDocument/2006/relationships/slideLayout" Target="../slideLayouts/slideLayout272.xml"/><Relationship Id="rId79" Type="http://schemas.openxmlformats.org/officeDocument/2006/relationships/slideLayout" Target="../slideLayouts/slideLayout277.xml"/><Relationship Id="rId5" Type="http://schemas.openxmlformats.org/officeDocument/2006/relationships/slideLayout" Target="../slideLayouts/slideLayout203.xml"/><Relationship Id="rId90" Type="http://schemas.openxmlformats.org/officeDocument/2006/relationships/slideLayout" Target="../slideLayouts/slideLayout288.xml"/><Relationship Id="rId95" Type="http://schemas.openxmlformats.org/officeDocument/2006/relationships/slideLayout" Target="../slideLayouts/slideLayout293.xml"/><Relationship Id="rId22" Type="http://schemas.openxmlformats.org/officeDocument/2006/relationships/slideLayout" Target="../slideLayouts/slideLayout220.xml"/><Relationship Id="rId27" Type="http://schemas.openxmlformats.org/officeDocument/2006/relationships/slideLayout" Target="../slideLayouts/slideLayout225.xml"/><Relationship Id="rId43" Type="http://schemas.openxmlformats.org/officeDocument/2006/relationships/slideLayout" Target="../slideLayouts/slideLayout241.xml"/><Relationship Id="rId48" Type="http://schemas.openxmlformats.org/officeDocument/2006/relationships/slideLayout" Target="../slideLayouts/slideLayout246.xml"/><Relationship Id="rId64" Type="http://schemas.openxmlformats.org/officeDocument/2006/relationships/slideLayout" Target="../slideLayouts/slideLayout262.xml"/><Relationship Id="rId69" Type="http://schemas.openxmlformats.org/officeDocument/2006/relationships/slideLayout" Target="../slideLayouts/slideLayout267.xml"/><Relationship Id="rId80" Type="http://schemas.openxmlformats.org/officeDocument/2006/relationships/slideLayout" Target="../slideLayouts/slideLayout278.xml"/><Relationship Id="rId85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01.xml"/><Relationship Id="rId12" Type="http://schemas.openxmlformats.org/officeDocument/2006/relationships/slideLayout" Target="../slideLayouts/slideLayout210.xml"/><Relationship Id="rId17" Type="http://schemas.openxmlformats.org/officeDocument/2006/relationships/slideLayout" Target="../slideLayouts/slideLayout215.xml"/><Relationship Id="rId25" Type="http://schemas.openxmlformats.org/officeDocument/2006/relationships/slideLayout" Target="../slideLayouts/slideLayout223.xml"/><Relationship Id="rId33" Type="http://schemas.openxmlformats.org/officeDocument/2006/relationships/slideLayout" Target="../slideLayouts/slideLayout231.xml"/><Relationship Id="rId38" Type="http://schemas.openxmlformats.org/officeDocument/2006/relationships/slideLayout" Target="../slideLayouts/slideLayout236.xml"/><Relationship Id="rId46" Type="http://schemas.openxmlformats.org/officeDocument/2006/relationships/slideLayout" Target="../slideLayouts/slideLayout244.xml"/><Relationship Id="rId59" Type="http://schemas.openxmlformats.org/officeDocument/2006/relationships/slideLayout" Target="../slideLayouts/slideLayout257.xml"/><Relationship Id="rId67" Type="http://schemas.openxmlformats.org/officeDocument/2006/relationships/slideLayout" Target="../slideLayouts/slideLayout265.xml"/><Relationship Id="rId20" Type="http://schemas.openxmlformats.org/officeDocument/2006/relationships/slideLayout" Target="../slideLayouts/slideLayout218.xml"/><Relationship Id="rId41" Type="http://schemas.openxmlformats.org/officeDocument/2006/relationships/slideLayout" Target="../slideLayouts/slideLayout239.xml"/><Relationship Id="rId54" Type="http://schemas.openxmlformats.org/officeDocument/2006/relationships/slideLayout" Target="../slideLayouts/slideLayout252.xml"/><Relationship Id="rId62" Type="http://schemas.openxmlformats.org/officeDocument/2006/relationships/slideLayout" Target="../slideLayouts/slideLayout260.xml"/><Relationship Id="rId70" Type="http://schemas.openxmlformats.org/officeDocument/2006/relationships/slideLayout" Target="../slideLayouts/slideLayout268.xml"/><Relationship Id="rId75" Type="http://schemas.openxmlformats.org/officeDocument/2006/relationships/slideLayout" Target="../slideLayouts/slideLayout273.xml"/><Relationship Id="rId83" Type="http://schemas.openxmlformats.org/officeDocument/2006/relationships/slideLayout" Target="../slideLayouts/slideLayout281.xml"/><Relationship Id="rId88" Type="http://schemas.openxmlformats.org/officeDocument/2006/relationships/slideLayout" Target="../slideLayouts/slideLayout286.xml"/><Relationship Id="rId91" Type="http://schemas.openxmlformats.org/officeDocument/2006/relationships/slideLayout" Target="../slideLayouts/slideLayout289.xml"/><Relationship Id="rId96" Type="http://schemas.openxmlformats.org/officeDocument/2006/relationships/slideLayout" Target="../slideLayouts/slideLayout294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5" Type="http://schemas.openxmlformats.org/officeDocument/2006/relationships/slideLayout" Target="../slideLayouts/slideLayout213.xml"/><Relationship Id="rId23" Type="http://schemas.openxmlformats.org/officeDocument/2006/relationships/slideLayout" Target="../slideLayouts/slideLayout221.xml"/><Relationship Id="rId28" Type="http://schemas.openxmlformats.org/officeDocument/2006/relationships/slideLayout" Target="../slideLayouts/slideLayout226.xml"/><Relationship Id="rId36" Type="http://schemas.openxmlformats.org/officeDocument/2006/relationships/slideLayout" Target="../slideLayouts/slideLayout234.xml"/><Relationship Id="rId49" Type="http://schemas.openxmlformats.org/officeDocument/2006/relationships/slideLayout" Target="../slideLayouts/slideLayout247.xml"/><Relationship Id="rId57" Type="http://schemas.openxmlformats.org/officeDocument/2006/relationships/slideLayout" Target="../slideLayouts/slideLayout255.xml"/><Relationship Id="rId10" Type="http://schemas.openxmlformats.org/officeDocument/2006/relationships/slideLayout" Target="../slideLayouts/slideLayout208.xml"/><Relationship Id="rId31" Type="http://schemas.openxmlformats.org/officeDocument/2006/relationships/slideLayout" Target="../slideLayouts/slideLayout229.xml"/><Relationship Id="rId44" Type="http://schemas.openxmlformats.org/officeDocument/2006/relationships/slideLayout" Target="../slideLayouts/slideLayout242.xml"/><Relationship Id="rId52" Type="http://schemas.openxmlformats.org/officeDocument/2006/relationships/slideLayout" Target="../slideLayouts/slideLayout250.xml"/><Relationship Id="rId60" Type="http://schemas.openxmlformats.org/officeDocument/2006/relationships/slideLayout" Target="../slideLayouts/slideLayout258.xml"/><Relationship Id="rId65" Type="http://schemas.openxmlformats.org/officeDocument/2006/relationships/slideLayout" Target="../slideLayouts/slideLayout263.xml"/><Relationship Id="rId73" Type="http://schemas.openxmlformats.org/officeDocument/2006/relationships/slideLayout" Target="../slideLayouts/slideLayout271.xml"/><Relationship Id="rId78" Type="http://schemas.openxmlformats.org/officeDocument/2006/relationships/slideLayout" Target="../slideLayouts/slideLayout276.xml"/><Relationship Id="rId81" Type="http://schemas.openxmlformats.org/officeDocument/2006/relationships/slideLayout" Target="../slideLayouts/slideLayout279.xml"/><Relationship Id="rId86" Type="http://schemas.openxmlformats.org/officeDocument/2006/relationships/slideLayout" Target="../slideLayouts/slideLayout284.xml"/><Relationship Id="rId94" Type="http://schemas.openxmlformats.org/officeDocument/2006/relationships/slideLayout" Target="../slideLayouts/slideLayout292.xml"/><Relationship Id="rId99" Type="http://schemas.openxmlformats.org/officeDocument/2006/relationships/slideLayout" Target="../slideLayouts/slideLayout297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1.xml"/><Relationship Id="rId18" Type="http://schemas.openxmlformats.org/officeDocument/2006/relationships/slideLayout" Target="../slideLayouts/slideLayout216.xml"/><Relationship Id="rId39" Type="http://schemas.openxmlformats.org/officeDocument/2006/relationships/slideLayout" Target="../slideLayouts/slideLayout237.xml"/><Relationship Id="rId34" Type="http://schemas.openxmlformats.org/officeDocument/2006/relationships/slideLayout" Target="../slideLayouts/slideLayout232.xml"/><Relationship Id="rId50" Type="http://schemas.openxmlformats.org/officeDocument/2006/relationships/slideLayout" Target="../slideLayouts/slideLayout248.xml"/><Relationship Id="rId55" Type="http://schemas.openxmlformats.org/officeDocument/2006/relationships/slideLayout" Target="../slideLayouts/slideLayout253.xml"/><Relationship Id="rId76" Type="http://schemas.openxmlformats.org/officeDocument/2006/relationships/slideLayout" Target="../slideLayouts/slideLayout274.xml"/><Relationship Id="rId97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05.xml"/><Relationship Id="rId71" Type="http://schemas.openxmlformats.org/officeDocument/2006/relationships/slideLayout" Target="../slideLayouts/slideLayout269.xml"/><Relationship Id="rId92" Type="http://schemas.openxmlformats.org/officeDocument/2006/relationships/slideLayout" Target="../slideLayouts/slideLayout290.xml"/><Relationship Id="rId2" Type="http://schemas.openxmlformats.org/officeDocument/2006/relationships/slideLayout" Target="../slideLayouts/slideLayout200.xml"/><Relationship Id="rId29" Type="http://schemas.openxmlformats.org/officeDocument/2006/relationships/slideLayout" Target="../slideLayouts/slideLayout227.xml"/><Relationship Id="rId24" Type="http://schemas.openxmlformats.org/officeDocument/2006/relationships/slideLayout" Target="../slideLayouts/slideLayout222.xml"/><Relationship Id="rId40" Type="http://schemas.openxmlformats.org/officeDocument/2006/relationships/slideLayout" Target="../slideLayouts/slideLayout238.xml"/><Relationship Id="rId45" Type="http://schemas.openxmlformats.org/officeDocument/2006/relationships/slideLayout" Target="../slideLayouts/slideLayout243.xml"/><Relationship Id="rId66" Type="http://schemas.openxmlformats.org/officeDocument/2006/relationships/slideLayout" Target="../slideLayouts/slideLayout264.xml"/><Relationship Id="rId87" Type="http://schemas.openxmlformats.org/officeDocument/2006/relationships/slideLayout" Target="../slideLayouts/slideLayout285.xml"/><Relationship Id="rId61" Type="http://schemas.openxmlformats.org/officeDocument/2006/relationships/slideLayout" Target="../slideLayouts/slideLayout259.xml"/><Relationship Id="rId82" Type="http://schemas.openxmlformats.org/officeDocument/2006/relationships/slideLayout" Target="../slideLayouts/slideLayout280.xml"/><Relationship Id="rId19" Type="http://schemas.openxmlformats.org/officeDocument/2006/relationships/slideLayout" Target="../slideLayouts/slideLayout217.xml"/><Relationship Id="rId14" Type="http://schemas.openxmlformats.org/officeDocument/2006/relationships/slideLayout" Target="../slideLayouts/slideLayout212.xml"/><Relationship Id="rId30" Type="http://schemas.openxmlformats.org/officeDocument/2006/relationships/slideLayout" Target="../slideLayouts/slideLayout228.xml"/><Relationship Id="rId35" Type="http://schemas.openxmlformats.org/officeDocument/2006/relationships/slideLayout" Target="../slideLayouts/slideLayout233.xml"/><Relationship Id="rId56" Type="http://schemas.openxmlformats.org/officeDocument/2006/relationships/slideLayout" Target="../slideLayouts/slideLayout254.xml"/><Relationship Id="rId77" Type="http://schemas.openxmlformats.org/officeDocument/2006/relationships/slideLayout" Target="../slideLayouts/slideLayout275.xml"/><Relationship Id="rId100" Type="http://schemas.openxmlformats.org/officeDocument/2006/relationships/theme" Target="../theme/theme3.xml"/><Relationship Id="rId8" Type="http://schemas.openxmlformats.org/officeDocument/2006/relationships/slideLayout" Target="../slideLayouts/slideLayout206.xml"/><Relationship Id="rId51" Type="http://schemas.openxmlformats.org/officeDocument/2006/relationships/slideLayout" Target="../slideLayouts/slideLayout249.xml"/><Relationship Id="rId72" Type="http://schemas.openxmlformats.org/officeDocument/2006/relationships/slideLayout" Target="../slideLayouts/slideLayout270.xml"/><Relationship Id="rId93" Type="http://schemas.openxmlformats.org/officeDocument/2006/relationships/slideLayout" Target="../slideLayouts/slideLayout291.xml"/><Relationship Id="rId98" Type="http://schemas.openxmlformats.org/officeDocument/2006/relationships/slideLayout" Target="../slideLayouts/slideLayout29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0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2"/>
            </p:custDataLst>
            <p:extLst>
              <p:ext uri="{D42A27DB-BD31-4B8C-83A1-F6EECF244321}">
                <p14:modId xmlns:p14="http://schemas.microsoft.com/office/powerpoint/2010/main" val="32708339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0" name="think-cell Slide" r:id="rId103" imgW="342" imgH="337" progId="TCLayout.ActiveDocument.1">
                  <p:embed/>
                </p:oleObj>
              </mc:Choice>
              <mc:Fallback>
                <p:oleObj name="think-cell Slide" r:id="rId103" imgW="342" imgH="337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250EC39-F72C-4E8A-B3C1-E196E84E7E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68985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  <p:sldLayoutId id="2147483804" r:id="rId17"/>
    <p:sldLayoutId id="2147483805" r:id="rId18"/>
    <p:sldLayoutId id="2147483806" r:id="rId19"/>
    <p:sldLayoutId id="2147483807" r:id="rId20"/>
    <p:sldLayoutId id="2147483808" r:id="rId21"/>
    <p:sldLayoutId id="2147483809" r:id="rId22"/>
    <p:sldLayoutId id="2147483810" r:id="rId23"/>
    <p:sldLayoutId id="2147483811" r:id="rId24"/>
    <p:sldLayoutId id="2147483812" r:id="rId25"/>
    <p:sldLayoutId id="2147483813" r:id="rId26"/>
    <p:sldLayoutId id="2147483814" r:id="rId27"/>
    <p:sldLayoutId id="2147483815" r:id="rId28"/>
    <p:sldLayoutId id="2147483816" r:id="rId29"/>
    <p:sldLayoutId id="2147483817" r:id="rId30"/>
    <p:sldLayoutId id="2147483818" r:id="rId31"/>
    <p:sldLayoutId id="2147483819" r:id="rId32"/>
    <p:sldLayoutId id="2147483820" r:id="rId33"/>
    <p:sldLayoutId id="2147483821" r:id="rId34"/>
    <p:sldLayoutId id="2147483822" r:id="rId35"/>
    <p:sldLayoutId id="2147483823" r:id="rId36"/>
    <p:sldLayoutId id="2147483824" r:id="rId37"/>
    <p:sldLayoutId id="2147483825" r:id="rId38"/>
    <p:sldLayoutId id="2147483826" r:id="rId39"/>
    <p:sldLayoutId id="2147483827" r:id="rId40"/>
    <p:sldLayoutId id="2147483828" r:id="rId41"/>
    <p:sldLayoutId id="2147483829" r:id="rId42"/>
    <p:sldLayoutId id="2147483830" r:id="rId43"/>
    <p:sldLayoutId id="2147483831" r:id="rId44"/>
    <p:sldLayoutId id="2147483832" r:id="rId45"/>
    <p:sldLayoutId id="2147483833" r:id="rId46"/>
    <p:sldLayoutId id="2147483834" r:id="rId47"/>
    <p:sldLayoutId id="2147483835" r:id="rId48"/>
    <p:sldLayoutId id="2147483836" r:id="rId49"/>
    <p:sldLayoutId id="2147483837" r:id="rId50"/>
    <p:sldLayoutId id="2147483838" r:id="rId51"/>
    <p:sldLayoutId id="2147483839" r:id="rId52"/>
    <p:sldLayoutId id="2147483840" r:id="rId53"/>
    <p:sldLayoutId id="2147483841" r:id="rId54"/>
    <p:sldLayoutId id="2147483842" r:id="rId55"/>
    <p:sldLayoutId id="2147483843" r:id="rId56"/>
    <p:sldLayoutId id="2147483844" r:id="rId57"/>
    <p:sldLayoutId id="2147483845" r:id="rId58"/>
    <p:sldLayoutId id="2147483846" r:id="rId59"/>
    <p:sldLayoutId id="2147483847" r:id="rId60"/>
    <p:sldLayoutId id="2147483848" r:id="rId61"/>
    <p:sldLayoutId id="2147483849" r:id="rId62"/>
    <p:sldLayoutId id="2147483850" r:id="rId63"/>
    <p:sldLayoutId id="2147483851" r:id="rId64"/>
    <p:sldLayoutId id="2147483852" r:id="rId65"/>
    <p:sldLayoutId id="2147483853" r:id="rId66"/>
    <p:sldLayoutId id="2147483854" r:id="rId67"/>
    <p:sldLayoutId id="2147483855" r:id="rId68"/>
    <p:sldLayoutId id="2147483856" r:id="rId69"/>
    <p:sldLayoutId id="2147483857" r:id="rId70"/>
    <p:sldLayoutId id="2147483858" r:id="rId71"/>
    <p:sldLayoutId id="2147483859" r:id="rId72"/>
    <p:sldLayoutId id="2147483860" r:id="rId73"/>
    <p:sldLayoutId id="2147483861" r:id="rId74"/>
    <p:sldLayoutId id="2147483862" r:id="rId75"/>
    <p:sldLayoutId id="2147483863" r:id="rId76"/>
    <p:sldLayoutId id="2147483864" r:id="rId77"/>
    <p:sldLayoutId id="2147483865" r:id="rId78"/>
    <p:sldLayoutId id="2147483866" r:id="rId79"/>
    <p:sldLayoutId id="2147483867" r:id="rId80"/>
    <p:sldLayoutId id="2147483868" r:id="rId81"/>
    <p:sldLayoutId id="2147483869" r:id="rId82"/>
    <p:sldLayoutId id="2147483870" r:id="rId83"/>
    <p:sldLayoutId id="2147483871" r:id="rId84"/>
    <p:sldLayoutId id="2147483872" r:id="rId85"/>
    <p:sldLayoutId id="2147483873" r:id="rId86"/>
    <p:sldLayoutId id="2147483874" r:id="rId87"/>
    <p:sldLayoutId id="2147483875" r:id="rId88"/>
    <p:sldLayoutId id="2147483876" r:id="rId89"/>
    <p:sldLayoutId id="2147483877" r:id="rId90"/>
    <p:sldLayoutId id="2147483878" r:id="rId91"/>
    <p:sldLayoutId id="2147483879" r:id="rId92"/>
    <p:sldLayoutId id="2147483880" r:id="rId93"/>
    <p:sldLayoutId id="2147483881" r:id="rId94"/>
    <p:sldLayoutId id="2147483882" r:id="rId95"/>
    <p:sldLayoutId id="2147483883" r:id="rId96"/>
    <p:sldLayoutId id="2147483884" r:id="rId97"/>
    <p:sldLayoutId id="2147483885" r:id="rId98"/>
    <p:sldLayoutId id="2147483886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88457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897" r:id="rId10"/>
    <p:sldLayoutId id="2147483898" r:id="rId11"/>
    <p:sldLayoutId id="2147483899" r:id="rId12"/>
    <p:sldLayoutId id="2147483900" r:id="rId13"/>
    <p:sldLayoutId id="2147483901" r:id="rId14"/>
    <p:sldLayoutId id="2147483902" r:id="rId15"/>
    <p:sldLayoutId id="2147483903" r:id="rId16"/>
    <p:sldLayoutId id="2147483904" r:id="rId17"/>
    <p:sldLayoutId id="2147483905" r:id="rId18"/>
    <p:sldLayoutId id="2147483906" r:id="rId19"/>
    <p:sldLayoutId id="2147483907" r:id="rId20"/>
    <p:sldLayoutId id="2147483908" r:id="rId21"/>
    <p:sldLayoutId id="2147483909" r:id="rId22"/>
    <p:sldLayoutId id="2147483910" r:id="rId23"/>
    <p:sldLayoutId id="2147483911" r:id="rId24"/>
    <p:sldLayoutId id="2147483912" r:id="rId25"/>
    <p:sldLayoutId id="2147483913" r:id="rId26"/>
    <p:sldLayoutId id="2147483914" r:id="rId27"/>
    <p:sldLayoutId id="2147483915" r:id="rId28"/>
    <p:sldLayoutId id="2147483916" r:id="rId29"/>
    <p:sldLayoutId id="2147483917" r:id="rId30"/>
    <p:sldLayoutId id="2147483918" r:id="rId31"/>
    <p:sldLayoutId id="2147483919" r:id="rId32"/>
    <p:sldLayoutId id="2147483920" r:id="rId33"/>
    <p:sldLayoutId id="2147483921" r:id="rId34"/>
    <p:sldLayoutId id="2147483922" r:id="rId35"/>
    <p:sldLayoutId id="2147483923" r:id="rId36"/>
    <p:sldLayoutId id="2147483924" r:id="rId37"/>
    <p:sldLayoutId id="2147483925" r:id="rId38"/>
    <p:sldLayoutId id="2147483926" r:id="rId39"/>
    <p:sldLayoutId id="2147483927" r:id="rId40"/>
    <p:sldLayoutId id="2147483928" r:id="rId41"/>
    <p:sldLayoutId id="2147483929" r:id="rId42"/>
    <p:sldLayoutId id="2147483930" r:id="rId43"/>
    <p:sldLayoutId id="2147483931" r:id="rId44"/>
    <p:sldLayoutId id="2147483932" r:id="rId45"/>
    <p:sldLayoutId id="2147483933" r:id="rId46"/>
    <p:sldLayoutId id="2147483934" r:id="rId47"/>
    <p:sldLayoutId id="2147483935" r:id="rId48"/>
    <p:sldLayoutId id="2147483936" r:id="rId49"/>
    <p:sldLayoutId id="2147483937" r:id="rId50"/>
    <p:sldLayoutId id="2147483938" r:id="rId51"/>
    <p:sldLayoutId id="2147483939" r:id="rId52"/>
    <p:sldLayoutId id="2147483940" r:id="rId53"/>
    <p:sldLayoutId id="2147483941" r:id="rId54"/>
    <p:sldLayoutId id="2147483942" r:id="rId55"/>
    <p:sldLayoutId id="2147483943" r:id="rId56"/>
    <p:sldLayoutId id="2147483944" r:id="rId57"/>
    <p:sldLayoutId id="2147483945" r:id="rId58"/>
    <p:sldLayoutId id="2147483946" r:id="rId59"/>
    <p:sldLayoutId id="2147483947" r:id="rId60"/>
    <p:sldLayoutId id="2147483948" r:id="rId61"/>
    <p:sldLayoutId id="2147483949" r:id="rId62"/>
    <p:sldLayoutId id="2147483950" r:id="rId63"/>
    <p:sldLayoutId id="2147483951" r:id="rId64"/>
    <p:sldLayoutId id="2147483952" r:id="rId65"/>
    <p:sldLayoutId id="2147483953" r:id="rId66"/>
    <p:sldLayoutId id="2147483954" r:id="rId67"/>
    <p:sldLayoutId id="2147483955" r:id="rId68"/>
    <p:sldLayoutId id="2147483956" r:id="rId69"/>
    <p:sldLayoutId id="2147483957" r:id="rId70"/>
    <p:sldLayoutId id="2147483958" r:id="rId71"/>
    <p:sldLayoutId id="2147483959" r:id="rId72"/>
    <p:sldLayoutId id="2147483960" r:id="rId73"/>
    <p:sldLayoutId id="2147483961" r:id="rId74"/>
    <p:sldLayoutId id="2147483962" r:id="rId75"/>
    <p:sldLayoutId id="2147483963" r:id="rId76"/>
    <p:sldLayoutId id="2147483964" r:id="rId77"/>
    <p:sldLayoutId id="2147483965" r:id="rId78"/>
    <p:sldLayoutId id="2147483966" r:id="rId79"/>
    <p:sldLayoutId id="2147483967" r:id="rId80"/>
    <p:sldLayoutId id="2147483968" r:id="rId81"/>
    <p:sldLayoutId id="2147483969" r:id="rId82"/>
    <p:sldLayoutId id="2147483970" r:id="rId83"/>
    <p:sldLayoutId id="2147483971" r:id="rId84"/>
    <p:sldLayoutId id="2147483972" r:id="rId85"/>
    <p:sldLayoutId id="2147483973" r:id="rId86"/>
    <p:sldLayoutId id="2147483974" r:id="rId87"/>
    <p:sldLayoutId id="2147483975" r:id="rId88"/>
    <p:sldLayoutId id="2147483976" r:id="rId89"/>
    <p:sldLayoutId id="2147483977" r:id="rId90"/>
    <p:sldLayoutId id="2147483978" r:id="rId91"/>
    <p:sldLayoutId id="2147483979" r:id="rId92"/>
    <p:sldLayoutId id="2147483980" r:id="rId93"/>
    <p:sldLayoutId id="2147483981" r:id="rId94"/>
    <p:sldLayoutId id="2147483982" r:id="rId95"/>
    <p:sldLayoutId id="2147483983" r:id="rId96"/>
    <p:sldLayoutId id="2147483984" r:id="rId97"/>
    <p:sldLayoutId id="2147483985" r:id="rId98"/>
    <p:sldLayoutId id="2147483986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438">
          <p15:clr>
            <a:srgbClr val="5ACBF0"/>
          </p15:clr>
        </p15:guide>
        <p15:guide id="4" pos="7242">
          <p15:clr>
            <a:srgbClr val="5ACBF0"/>
          </p15:clr>
        </p15:guide>
        <p15:guide id="5" orient="horz" pos="3861">
          <p15:clr>
            <a:srgbClr val="F26B43"/>
          </p15:clr>
        </p15:guide>
        <p15:guide id="6" orient="horz" pos="1139">
          <p15:clr>
            <a:srgbClr val="5ACBF0"/>
          </p15:clr>
        </p15:guide>
        <p15:guide id="7" orient="horz" pos="391">
          <p15:clr>
            <a:srgbClr val="5ACBF0"/>
          </p15:clr>
        </p15:guide>
        <p15:guide id="8" pos="3953">
          <p15:clr>
            <a:srgbClr val="C35EA4"/>
          </p15:clr>
        </p15:guide>
        <p15:guide id="9" pos="3727">
          <p15:clr>
            <a:srgbClr val="C35EA4"/>
          </p15:clr>
        </p15:guide>
        <p15:guide id="10" pos="2570">
          <p15:clr>
            <a:srgbClr val="C35EA4"/>
          </p15:clr>
        </p15:guide>
        <p15:guide id="11" pos="2774">
          <p15:clr>
            <a:srgbClr val="C35EA4"/>
          </p15:clr>
        </p15:guide>
        <p15:guide id="12" pos="4906">
          <p15:clr>
            <a:srgbClr val="C35EA4"/>
          </p15:clr>
        </p15:guide>
        <p15:guide id="13" pos="5110">
          <p15:clr>
            <a:srgbClr val="C35EA4"/>
          </p15:clr>
        </p15:guide>
        <p15:guide id="14" orient="horz" pos="1366">
          <p15:clr>
            <a:srgbClr val="F26B43"/>
          </p15:clr>
        </p15:guide>
        <p15:guide id="15" pos="3386">
          <p15:clr>
            <a:srgbClr val="9FCC3B"/>
          </p15:clr>
        </p15:guide>
        <p15:guide id="16" pos="4294">
          <p15:clr>
            <a:srgbClr val="9FCC3B"/>
          </p15:clr>
        </p15:guide>
        <p15:guide id="17" pos="2366">
          <p15:clr>
            <a:srgbClr val="C35EA4"/>
          </p15:clr>
        </p15:guide>
        <p15:guide id="18" pos="5314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6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6.xml"/><Relationship Id="rId2" Type="http://schemas.openxmlformats.org/officeDocument/2006/relationships/tags" Target="../tags/tag15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6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66.sv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5.png"/><Relationship Id="rId11" Type="http://schemas.openxmlformats.org/officeDocument/2006/relationships/image" Target="../media/image70.svg"/><Relationship Id="rId5" Type="http://schemas.openxmlformats.org/officeDocument/2006/relationships/image" Target="../media/image1.emf"/><Relationship Id="rId10" Type="http://schemas.openxmlformats.org/officeDocument/2006/relationships/image" Target="../media/image69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6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70.svg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9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66.sv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5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68.svg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7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8642CB3-C0D3-43FE-8F6A-A43274B1AA10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9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8642CB3-C0D3-43FE-8F6A-A43274B1AA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66C0414D-9282-4365-93F2-16EE865FE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564" y="2168525"/>
            <a:ext cx="11059751" cy="2967963"/>
          </a:xfrm>
        </p:spPr>
        <p:txBody>
          <a:bodyPr vert="horz" rIns="0"/>
          <a:lstStyle/>
          <a:p>
            <a:r>
              <a:rPr lang="da-DK" dirty="0"/>
              <a:t>Arbejdslivet i udvikling</a:t>
            </a:r>
          </a:p>
        </p:txBody>
      </p:sp>
    </p:spTree>
    <p:extLst>
      <p:ext uri="{BB962C8B-B14F-4D97-AF65-F5344CB8AC3E}">
        <p14:creationId xmlns:p14="http://schemas.microsoft.com/office/powerpoint/2010/main" val="609345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99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el 14">
            <a:extLst>
              <a:ext uri="{FF2B5EF4-FFF2-40B4-BE49-F238E27FC236}">
                <a16:creationId xmlns:a16="http://schemas.microsoft.com/office/drawing/2014/main" id="{9A6FFB6C-3E66-4A43-80AB-0E664FAD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02" y="192169"/>
            <a:ext cx="11799164" cy="560503"/>
          </a:xfrm>
        </p:spPr>
        <p:txBody>
          <a:bodyPr vert="horz" rIns="0"/>
          <a:lstStyle/>
          <a:p>
            <a:r>
              <a:rPr lang="da-DK" dirty="0"/>
              <a:t>Inspiration fra nogle af dine kollegers arbejdsliv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543A96D7-5A17-453F-9332-786FA82D147B}"/>
              </a:ext>
            </a:extLst>
          </p:cNvPr>
          <p:cNvGrpSpPr/>
          <p:nvPr/>
        </p:nvGrpSpPr>
        <p:grpSpPr>
          <a:xfrm>
            <a:off x="284881" y="1647980"/>
            <a:ext cx="1800000" cy="1819250"/>
            <a:chOff x="714224" y="1513250"/>
            <a:chExt cx="1800000" cy="181925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F229C62-743A-42CE-835F-AC0CCEAAEAD5}"/>
                </a:ext>
              </a:extLst>
            </p:cNvPr>
            <p:cNvSpPr/>
            <p:nvPr/>
          </p:nvSpPr>
          <p:spPr>
            <a:xfrm>
              <a:off x="714224" y="1513250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Fagligt fyrtårn</a:t>
              </a:r>
            </a:p>
          </p:txBody>
        </p:sp>
        <p:sp>
          <p:nvSpPr>
            <p:cNvPr id="23" name="Ellipse 10">
              <a:extLst>
                <a:ext uri="{FF2B5EF4-FFF2-40B4-BE49-F238E27FC236}">
                  <a16:creationId xmlns:a16="http://schemas.microsoft.com/office/drawing/2014/main" id="{B43A47D6-D55B-428D-A3C2-531D4C852BAD}"/>
                </a:ext>
              </a:extLst>
            </p:cNvPr>
            <p:cNvSpPr/>
            <p:nvPr/>
          </p:nvSpPr>
          <p:spPr>
            <a:xfrm rot="19880343">
              <a:off x="714224" y="1532500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rgbClr val="F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</p:grpSp>
      <p:sp>
        <p:nvSpPr>
          <p:cNvPr id="56" name="Pladsholder til tekst 2">
            <a:extLst>
              <a:ext uri="{FF2B5EF4-FFF2-40B4-BE49-F238E27FC236}">
                <a16:creationId xmlns:a16="http://schemas.microsoft.com/office/drawing/2014/main" id="{01B3AD8A-858F-4204-A405-912F35517FB2}"/>
              </a:ext>
            </a:extLst>
          </p:cNvPr>
          <p:cNvSpPr txBox="1">
            <a:spLocks/>
          </p:cNvSpPr>
          <p:nvPr/>
        </p:nvSpPr>
        <p:spPr>
          <a:xfrm>
            <a:off x="5309745" y="4171360"/>
            <a:ext cx="3167231" cy="267200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22CBE990-1013-4463-A2DF-73AFE66A6182}"/>
              </a:ext>
            </a:extLst>
          </p:cNvPr>
          <p:cNvSpPr/>
          <p:nvPr/>
        </p:nvSpPr>
        <p:spPr>
          <a:xfrm>
            <a:off x="284881" y="4310310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Policy- og proces-ekspert</a:t>
            </a:r>
          </a:p>
        </p:txBody>
      </p:sp>
      <p:sp>
        <p:nvSpPr>
          <p:cNvPr id="76" name="Pladsholder til tekst 2">
            <a:extLst>
              <a:ext uri="{FF2B5EF4-FFF2-40B4-BE49-F238E27FC236}">
                <a16:creationId xmlns:a16="http://schemas.microsoft.com/office/drawing/2014/main" id="{12CA610A-8DCA-4895-8FBD-F9AA34C46847}"/>
              </a:ext>
            </a:extLst>
          </p:cNvPr>
          <p:cNvSpPr txBox="1">
            <a:spLocks/>
          </p:cNvSpPr>
          <p:nvPr/>
        </p:nvSpPr>
        <p:spPr>
          <a:xfrm>
            <a:off x="8247098" y="2675168"/>
            <a:ext cx="3831266" cy="242962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0259A056-1B50-4937-9F59-462C18DEE25C}"/>
              </a:ext>
            </a:extLst>
          </p:cNvPr>
          <p:cNvSpPr/>
          <p:nvPr/>
        </p:nvSpPr>
        <p:spPr>
          <a:xfrm>
            <a:off x="6248427" y="2849020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Leder</a:t>
            </a:r>
          </a:p>
        </p:txBody>
      </p:sp>
      <p:sp>
        <p:nvSpPr>
          <p:cNvPr id="40" name="Ellipse 10">
            <a:extLst>
              <a:ext uri="{FF2B5EF4-FFF2-40B4-BE49-F238E27FC236}">
                <a16:creationId xmlns:a16="http://schemas.microsoft.com/office/drawing/2014/main" id="{49D83F20-86F9-480C-A109-2FA170DD97BE}"/>
              </a:ext>
            </a:extLst>
          </p:cNvPr>
          <p:cNvSpPr/>
          <p:nvPr/>
        </p:nvSpPr>
        <p:spPr>
          <a:xfrm rot="4341959">
            <a:off x="282873" y="4307959"/>
            <a:ext cx="1800000" cy="1800000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30" name="Ellipse 10">
            <a:extLst>
              <a:ext uri="{FF2B5EF4-FFF2-40B4-BE49-F238E27FC236}">
                <a16:creationId xmlns:a16="http://schemas.microsoft.com/office/drawing/2014/main" id="{AD229167-B7FC-419D-800D-A61BFCBE8288}"/>
              </a:ext>
            </a:extLst>
          </p:cNvPr>
          <p:cNvSpPr/>
          <p:nvPr/>
        </p:nvSpPr>
        <p:spPr>
          <a:xfrm rot="18436261">
            <a:off x="6248427" y="2880902"/>
            <a:ext cx="1800000" cy="1800000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20" name="Titel 14">
            <a:extLst>
              <a:ext uri="{FF2B5EF4-FFF2-40B4-BE49-F238E27FC236}">
                <a16:creationId xmlns:a16="http://schemas.microsoft.com/office/drawing/2014/main" id="{98090A01-681C-40B5-A8F0-ECDA28CAEA07}"/>
              </a:ext>
            </a:extLst>
          </p:cNvPr>
          <p:cNvSpPr txBox="1">
            <a:spLocks/>
          </p:cNvSpPr>
          <p:nvPr/>
        </p:nvSpPr>
        <p:spPr>
          <a:xfrm>
            <a:off x="284881" y="727012"/>
            <a:ext cx="11763185" cy="5605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j-ea"/>
                <a:cs typeface="+mj-cs"/>
              </a:rPr>
              <a:t>Et meningsfuldt arbejdsliv kan bevæge sig i flere forskellige retninger og bestå af mange forskellige byggesten. Få inspiration fra nogle af dine kolleger til din videre udviklingsvej.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j-ea"/>
              <a:cs typeface="+mj-cs"/>
            </a:endParaRP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E466BD3-10A9-4AB6-A6BA-DA9FCD3506E8}"/>
              </a:ext>
            </a:extLst>
          </p:cNvPr>
          <p:cNvSpPr txBox="1"/>
          <p:nvPr/>
        </p:nvSpPr>
        <p:spPr>
          <a:xfrm>
            <a:off x="2308100" y="1393174"/>
            <a:ext cx="3579098" cy="2672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Lars Petersen, fagligt fyrtårn på misbrugsområdet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i ISM som generalist med juridisk baggrund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Blev grebet af de politiske processer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Og udlånt til Folketinget som udvalgssekretær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Blev givet plads af skiftende chefer til at udvikle</a:t>
            </a:r>
            <a:b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</a:b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sig og påtage sig større ansvar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Udfylder i dag en bred rolle med stort mandat og dyb faglighed udviklet på et kerneområde</a:t>
            </a:r>
          </a:p>
          <a:p>
            <a:endParaRPr lang="da-DK" dirty="0"/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2C11CCAB-406C-455D-B0A6-19BAB95F1F86}"/>
              </a:ext>
            </a:extLst>
          </p:cNvPr>
          <p:cNvSpPr txBox="1"/>
          <p:nvPr/>
        </p:nvSpPr>
        <p:spPr>
          <a:xfrm>
            <a:off x="2283552" y="4077606"/>
            <a:ext cx="3579098" cy="3042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Emilie Paulin Pedersen, policy- og procesekspert</a:t>
            </a:r>
            <a:b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i Ministersekretariatet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som fuldmægtig i BM i et team med en bred og afvekslende opgaveportefølje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Med præference for at holde overblik, være åben for nyt, arbejde resultatorienteret og at ”sætte flueben” 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Blev ”set” af chef og understøttet i en bred udvikling til embedsmand og til at håndtere det uforudsete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Fyldte rollen og ansvaret ud, blev ministersekretær i BM og efterfølgende ledende ministersekretær i ISM </a:t>
            </a:r>
          </a:p>
          <a:p>
            <a:endParaRPr lang="da-DK" dirty="0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39C4704E-0002-42EE-A5AB-DE24103EFEDF}"/>
              </a:ext>
            </a:extLst>
          </p:cNvPr>
          <p:cNvSpPr txBox="1"/>
          <p:nvPr/>
        </p:nvSpPr>
        <p:spPr>
          <a:xfrm>
            <a:off x="8271646" y="2519672"/>
            <a:ext cx="3579098" cy="2710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Lars Grunnet, kontorchef, Center for det</a:t>
            </a:r>
            <a:b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behandlende sundhedsvæsen 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som fuldmægtig i et fagkontor i ISM – tidligt med et stort ansvar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Og en ambition om en dag at skulle blive kontorchef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Motiveret af ”at gå foran” og udrette noget i fællesskab i en politisk styret organisation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Rykkede gennem døre, der åbnede sig i Covid-årene -&gt; specialkonsulent -&gt; teamleder -&gt; kontorchef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800915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5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el 14">
            <a:extLst>
              <a:ext uri="{FF2B5EF4-FFF2-40B4-BE49-F238E27FC236}">
                <a16:creationId xmlns:a16="http://schemas.microsoft.com/office/drawing/2014/main" id="{9A6FFB6C-3E66-4A43-80AB-0E664FAD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02" y="192169"/>
            <a:ext cx="11799164" cy="560503"/>
          </a:xfrm>
        </p:spPr>
        <p:txBody>
          <a:bodyPr vert="horz" rIns="0"/>
          <a:lstStyle/>
          <a:p>
            <a:r>
              <a:rPr lang="da-DK" dirty="0"/>
              <a:t>Inspiration fra nogle af dine kollegers arbejdsliv</a:t>
            </a:r>
          </a:p>
        </p:txBody>
      </p:sp>
      <p:grpSp>
        <p:nvGrpSpPr>
          <p:cNvPr id="2" name="Gruppe 1">
            <a:extLst>
              <a:ext uri="{FF2B5EF4-FFF2-40B4-BE49-F238E27FC236}">
                <a16:creationId xmlns:a16="http://schemas.microsoft.com/office/drawing/2014/main" id="{543A96D7-5A17-453F-9332-786FA82D147B}"/>
              </a:ext>
            </a:extLst>
          </p:cNvPr>
          <p:cNvGrpSpPr/>
          <p:nvPr/>
        </p:nvGrpSpPr>
        <p:grpSpPr>
          <a:xfrm>
            <a:off x="284881" y="1470178"/>
            <a:ext cx="1800000" cy="1827718"/>
            <a:chOff x="714224" y="1335448"/>
            <a:chExt cx="1800000" cy="1827718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F229C62-743A-42CE-835F-AC0CCEAAEAD5}"/>
                </a:ext>
              </a:extLst>
            </p:cNvPr>
            <p:cNvSpPr/>
            <p:nvPr/>
          </p:nvSpPr>
          <p:spPr>
            <a:xfrm>
              <a:off x="714224" y="1335448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Black"/>
                  <a:ea typeface="+mn-ea"/>
                  <a:cs typeface="+mn-cs"/>
                </a:rPr>
                <a:t>Fagligt fyrtårn</a:t>
              </a:r>
            </a:p>
          </p:txBody>
        </p:sp>
        <p:sp>
          <p:nvSpPr>
            <p:cNvPr id="23" name="Ellipse 10">
              <a:extLst>
                <a:ext uri="{FF2B5EF4-FFF2-40B4-BE49-F238E27FC236}">
                  <a16:creationId xmlns:a16="http://schemas.microsoft.com/office/drawing/2014/main" id="{B43A47D6-D55B-428D-A3C2-531D4C852BAD}"/>
                </a:ext>
              </a:extLst>
            </p:cNvPr>
            <p:cNvSpPr/>
            <p:nvPr/>
          </p:nvSpPr>
          <p:spPr>
            <a:xfrm rot="19880343">
              <a:off x="714224" y="1363166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rgbClr val="F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</p:grpSp>
      <p:sp>
        <p:nvSpPr>
          <p:cNvPr id="56" name="Pladsholder til tekst 2">
            <a:extLst>
              <a:ext uri="{FF2B5EF4-FFF2-40B4-BE49-F238E27FC236}">
                <a16:creationId xmlns:a16="http://schemas.microsoft.com/office/drawing/2014/main" id="{01B3AD8A-858F-4204-A405-912F35517FB2}"/>
              </a:ext>
            </a:extLst>
          </p:cNvPr>
          <p:cNvSpPr txBox="1">
            <a:spLocks/>
          </p:cNvSpPr>
          <p:nvPr/>
        </p:nvSpPr>
        <p:spPr>
          <a:xfrm>
            <a:off x="5309745" y="4171360"/>
            <a:ext cx="3167231" cy="267200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22CBE990-1013-4463-A2DF-73AFE66A6182}"/>
              </a:ext>
            </a:extLst>
          </p:cNvPr>
          <p:cNvSpPr/>
          <p:nvPr/>
        </p:nvSpPr>
        <p:spPr>
          <a:xfrm>
            <a:off x="284881" y="4310310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Policy- og proces-ekspert</a:t>
            </a:r>
          </a:p>
        </p:txBody>
      </p:sp>
      <p:sp>
        <p:nvSpPr>
          <p:cNvPr id="76" name="Pladsholder til tekst 2">
            <a:extLst>
              <a:ext uri="{FF2B5EF4-FFF2-40B4-BE49-F238E27FC236}">
                <a16:creationId xmlns:a16="http://schemas.microsoft.com/office/drawing/2014/main" id="{12CA610A-8DCA-4895-8FBD-F9AA34C46847}"/>
              </a:ext>
            </a:extLst>
          </p:cNvPr>
          <p:cNvSpPr txBox="1">
            <a:spLocks/>
          </p:cNvSpPr>
          <p:nvPr/>
        </p:nvSpPr>
        <p:spPr>
          <a:xfrm>
            <a:off x="8499265" y="2675168"/>
            <a:ext cx="3831266" cy="2429625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0259A056-1B50-4937-9F59-462C18DEE25C}"/>
              </a:ext>
            </a:extLst>
          </p:cNvPr>
          <p:cNvSpPr/>
          <p:nvPr/>
        </p:nvSpPr>
        <p:spPr>
          <a:xfrm>
            <a:off x="6556604" y="2849020"/>
            <a:ext cx="1800000" cy="1800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Leder</a:t>
            </a:r>
          </a:p>
        </p:txBody>
      </p:sp>
      <p:sp>
        <p:nvSpPr>
          <p:cNvPr id="40" name="Ellipse 10">
            <a:extLst>
              <a:ext uri="{FF2B5EF4-FFF2-40B4-BE49-F238E27FC236}">
                <a16:creationId xmlns:a16="http://schemas.microsoft.com/office/drawing/2014/main" id="{49D83F20-86F9-480C-A109-2FA170DD97BE}"/>
              </a:ext>
            </a:extLst>
          </p:cNvPr>
          <p:cNvSpPr/>
          <p:nvPr/>
        </p:nvSpPr>
        <p:spPr>
          <a:xfrm rot="4341959">
            <a:off x="282873" y="4307959"/>
            <a:ext cx="1800000" cy="1800000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30" name="Ellipse 10">
            <a:extLst>
              <a:ext uri="{FF2B5EF4-FFF2-40B4-BE49-F238E27FC236}">
                <a16:creationId xmlns:a16="http://schemas.microsoft.com/office/drawing/2014/main" id="{AD229167-B7FC-419D-800D-A61BFCBE8288}"/>
              </a:ext>
            </a:extLst>
          </p:cNvPr>
          <p:cNvSpPr/>
          <p:nvPr/>
        </p:nvSpPr>
        <p:spPr>
          <a:xfrm rot="18436261">
            <a:off x="6556604" y="2880902"/>
            <a:ext cx="1800000" cy="1800000"/>
          </a:xfrm>
          <a:custGeom>
            <a:avLst/>
            <a:gdLst>
              <a:gd name="connsiteX0" fmla="*/ 0 w 4246685"/>
              <a:gd name="connsiteY0" fmla="*/ 2123343 h 4246685"/>
              <a:gd name="connsiteX1" fmla="*/ 2123343 w 4246685"/>
              <a:gd name="connsiteY1" fmla="*/ 0 h 4246685"/>
              <a:gd name="connsiteX2" fmla="*/ 4246686 w 4246685"/>
              <a:gd name="connsiteY2" fmla="*/ 2123343 h 4246685"/>
              <a:gd name="connsiteX3" fmla="*/ 2123343 w 4246685"/>
              <a:gd name="connsiteY3" fmla="*/ 4246686 h 4246685"/>
              <a:gd name="connsiteX4" fmla="*/ 0 w 4246685"/>
              <a:gd name="connsiteY4" fmla="*/ 2123343 h 4246685"/>
              <a:gd name="connsiteX0" fmla="*/ 3611 w 4250297"/>
              <a:gd name="connsiteY0" fmla="*/ 2255227 h 4378570"/>
              <a:gd name="connsiteX1" fmla="*/ 1775262 w 4250297"/>
              <a:gd name="connsiteY1" fmla="*/ 0 h 4378570"/>
              <a:gd name="connsiteX2" fmla="*/ 4250297 w 4250297"/>
              <a:gd name="connsiteY2" fmla="*/ 2255227 h 4378570"/>
              <a:gd name="connsiteX3" fmla="*/ 2126954 w 4250297"/>
              <a:gd name="connsiteY3" fmla="*/ 4378570 h 4378570"/>
              <a:gd name="connsiteX4" fmla="*/ 3611 w 4250297"/>
              <a:gd name="connsiteY4" fmla="*/ 2255227 h 4378570"/>
              <a:gd name="connsiteX0" fmla="*/ 2240 w 4354434"/>
              <a:gd name="connsiteY0" fmla="*/ 2255228 h 4378572"/>
              <a:gd name="connsiteX1" fmla="*/ 1773891 w 4354434"/>
              <a:gd name="connsiteY1" fmla="*/ 1 h 4378572"/>
              <a:gd name="connsiteX2" fmla="*/ 4354434 w 4354434"/>
              <a:gd name="connsiteY2" fmla="*/ 2246436 h 4378572"/>
              <a:gd name="connsiteX3" fmla="*/ 2125583 w 4354434"/>
              <a:gd name="connsiteY3" fmla="*/ 4378571 h 4378572"/>
              <a:gd name="connsiteX4" fmla="*/ 2240 w 4354434"/>
              <a:gd name="connsiteY4" fmla="*/ 2255228 h 4378572"/>
              <a:gd name="connsiteX0" fmla="*/ 2240 w 4377020"/>
              <a:gd name="connsiteY0" fmla="*/ 2255229 h 4378573"/>
              <a:gd name="connsiteX1" fmla="*/ 1773891 w 4377020"/>
              <a:gd name="connsiteY1" fmla="*/ 2 h 4378573"/>
              <a:gd name="connsiteX2" fmla="*/ 4354434 w 4377020"/>
              <a:gd name="connsiteY2" fmla="*/ 2246437 h 4378573"/>
              <a:gd name="connsiteX3" fmla="*/ 2125583 w 4377020"/>
              <a:gd name="connsiteY3" fmla="*/ 4378572 h 4378573"/>
              <a:gd name="connsiteX4" fmla="*/ 2240 w 4377020"/>
              <a:gd name="connsiteY4" fmla="*/ 2255229 h 4378573"/>
              <a:gd name="connsiteX0" fmla="*/ 2157 w 4429775"/>
              <a:gd name="connsiteY0" fmla="*/ 2396638 h 4379662"/>
              <a:gd name="connsiteX1" fmla="*/ 1826562 w 4429775"/>
              <a:gd name="connsiteY1" fmla="*/ 734 h 4379662"/>
              <a:gd name="connsiteX2" fmla="*/ 4407105 w 4429775"/>
              <a:gd name="connsiteY2" fmla="*/ 2247169 h 4379662"/>
              <a:gd name="connsiteX3" fmla="*/ 2178254 w 4429775"/>
              <a:gd name="connsiteY3" fmla="*/ 4379304 h 4379662"/>
              <a:gd name="connsiteX4" fmla="*/ 2157 w 4429775"/>
              <a:gd name="connsiteY4" fmla="*/ 2396638 h 4379662"/>
              <a:gd name="connsiteX0" fmla="*/ 13670 w 4441288"/>
              <a:gd name="connsiteY0" fmla="*/ 2396638 h 4379624"/>
              <a:gd name="connsiteX1" fmla="*/ 1838075 w 4441288"/>
              <a:gd name="connsiteY1" fmla="*/ 734 h 4379624"/>
              <a:gd name="connsiteX2" fmla="*/ 4418618 w 4441288"/>
              <a:gd name="connsiteY2" fmla="*/ 2247169 h 4379624"/>
              <a:gd name="connsiteX3" fmla="*/ 2189767 w 4441288"/>
              <a:gd name="connsiteY3" fmla="*/ 4379304 h 4379624"/>
              <a:gd name="connsiteX4" fmla="*/ 13670 w 4441288"/>
              <a:gd name="connsiteY4" fmla="*/ 2396638 h 4379624"/>
              <a:gd name="connsiteX0" fmla="*/ 1956 w 4429574"/>
              <a:gd name="connsiteY0" fmla="*/ 2396638 h 4441196"/>
              <a:gd name="connsiteX1" fmla="*/ 1826361 w 4429574"/>
              <a:gd name="connsiteY1" fmla="*/ 734 h 4441196"/>
              <a:gd name="connsiteX2" fmla="*/ 4406904 w 4429574"/>
              <a:gd name="connsiteY2" fmla="*/ 2247169 h 4441196"/>
              <a:gd name="connsiteX3" fmla="*/ 2160468 w 4429574"/>
              <a:gd name="connsiteY3" fmla="*/ 4440851 h 4441196"/>
              <a:gd name="connsiteX4" fmla="*/ 1956 w 4429574"/>
              <a:gd name="connsiteY4" fmla="*/ 2396638 h 4441196"/>
              <a:gd name="connsiteX0" fmla="*/ 1956 w 4429574"/>
              <a:gd name="connsiteY0" fmla="*/ 2396638 h 4458387"/>
              <a:gd name="connsiteX1" fmla="*/ 1826361 w 4429574"/>
              <a:gd name="connsiteY1" fmla="*/ 734 h 4458387"/>
              <a:gd name="connsiteX2" fmla="*/ 4406904 w 4429574"/>
              <a:gd name="connsiteY2" fmla="*/ 2247169 h 4458387"/>
              <a:gd name="connsiteX3" fmla="*/ 2160468 w 4429574"/>
              <a:gd name="connsiteY3" fmla="*/ 4440851 h 4458387"/>
              <a:gd name="connsiteX4" fmla="*/ 1956 w 4429574"/>
              <a:gd name="connsiteY4" fmla="*/ 2396638 h 4458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29574" h="4458387">
                <a:moveTo>
                  <a:pt x="1956" y="2396638"/>
                </a:moveTo>
                <a:cubicBezTo>
                  <a:pt x="-53729" y="1656619"/>
                  <a:pt x="1092203" y="25645"/>
                  <a:pt x="1826361" y="734"/>
                </a:cubicBezTo>
                <a:cubicBezTo>
                  <a:pt x="2560519" y="-24177"/>
                  <a:pt x="4670673" y="582110"/>
                  <a:pt x="4406904" y="2247169"/>
                </a:cubicBezTo>
                <a:cubicBezTo>
                  <a:pt x="4406904" y="3419859"/>
                  <a:pt x="2929796" y="4618163"/>
                  <a:pt x="2160468" y="4440851"/>
                </a:cubicBezTo>
                <a:cubicBezTo>
                  <a:pt x="1391140" y="4263539"/>
                  <a:pt x="57641" y="3136658"/>
                  <a:pt x="1956" y="2396638"/>
                </a:cubicBezTo>
                <a:close/>
              </a:path>
            </a:pathLst>
          </a:cu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20" name="Titel 14">
            <a:extLst>
              <a:ext uri="{FF2B5EF4-FFF2-40B4-BE49-F238E27FC236}">
                <a16:creationId xmlns:a16="http://schemas.microsoft.com/office/drawing/2014/main" id="{98090A01-681C-40B5-A8F0-ECDA28CAEA07}"/>
              </a:ext>
            </a:extLst>
          </p:cNvPr>
          <p:cNvSpPr txBox="1">
            <a:spLocks/>
          </p:cNvSpPr>
          <p:nvPr/>
        </p:nvSpPr>
        <p:spPr>
          <a:xfrm>
            <a:off x="284881" y="727012"/>
            <a:ext cx="11763185" cy="56050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j-ea"/>
                <a:cs typeface="+mj-cs"/>
              </a:rPr>
              <a:t>Et meningsfuldt arbejdsliv kan bevæge sig i flere forskellige retninger og bestå af mange forskellige byggesten. Få inspiration fra nogle af dine kolleger til din videre udviklingsvej.</a:t>
            </a: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j-ea"/>
              <a:cs typeface="+mj-cs"/>
            </a:endParaRP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A1F0233B-ABBC-4011-96A8-EF0F872727CA}"/>
              </a:ext>
            </a:extLst>
          </p:cNvPr>
          <p:cNvSpPr txBox="1"/>
          <p:nvPr/>
        </p:nvSpPr>
        <p:spPr>
          <a:xfrm>
            <a:off x="2283552" y="4119941"/>
            <a:ext cx="4227456" cy="2765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Maja Frydkjær Frandsen, teamleder i Kontor for Kommunal og regional finansiering</a:t>
            </a:r>
            <a:endParaRPr kumimoji="0" lang="da-DK" sz="12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som fuldmægtig i indenrigsdelen af ISM og er der fortsat – nu som teamleder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Undervejs udlånt til andre kontorer, projekter og prioriterede opgaver i IM og på ressortområder, IM har været sammenlagt med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Motiveret af at sætte sin projekt- og proces-</a:t>
            </a:r>
            <a:b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</a:b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erfaring, politiske forståelse og skriftlighed i spil i forskellige sammenhænge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Og af at koordinere den faglige indsigt med de politiske processer og finde frem til mulige løsninger op imod regeringens ønsker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2BC57FB2-D7D3-4D16-A705-CF4ECF33A029}"/>
              </a:ext>
            </a:extLst>
          </p:cNvPr>
          <p:cNvSpPr txBox="1"/>
          <p:nvPr/>
        </p:nvSpPr>
        <p:spPr>
          <a:xfrm>
            <a:off x="2308099" y="1181079"/>
            <a:ext cx="4227456" cy="2932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Suh</a:t>
            </a: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Nielsen, afdelingschefsekretær i 5. afdeling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som kontorelev og sidenhen vikar i Forbundet af Offentligt Ansatte.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Blev sekretær for direktøren i Daginstitutionernes Lands-Organisation, chefsekretær hos UNI-C, Lægemiddelstyrelsen, Statens Serum Institut og  Danmarks Radio, i Frederiksberg Kommune og nu afdelingschefsekretær i ISM.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Er drevet af at levere kvalitet og høj service op imod skarpe deadlines i betjening af topledelsen - i tæt samarbejde og sparring med kolleger på alle niveauer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Udfylder rollen med blik for ”det usynlige”, der får hverdagen til at hænge sammen og for at løse opgaver, inden de opstår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BC1A178C-6F14-420A-8F68-01B4C02D71D4}"/>
              </a:ext>
            </a:extLst>
          </p:cNvPr>
          <p:cNvSpPr txBox="1"/>
          <p:nvPr/>
        </p:nvSpPr>
        <p:spPr>
          <a:xfrm>
            <a:off x="8478216" y="2687592"/>
            <a:ext cx="3822017" cy="2932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Eva Jensen</a:t>
            </a:r>
            <a:r>
              <a:rPr kumimoji="0" lang="da-DK" sz="12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, kontorchef i Center for lægemidler, beredskab og internationalt samarbejde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Startede som fuldmægtig i et fagkontor i BM. Skiftede til ministerbetjening i Arbejdstilsynet og ministersekretær retur i BM.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Blev opfordret til at prøve ledelse af og fik personaleansvar i Arbejdstilsynet. Skiftede via muligheder, der åbnede sig til kontorchef i Arbejdstilsynet, i UFM, i BM og nu i ISM.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Motiveres af at arbejde tæt på det politiske maskinrum på meningsfulde arbejdsområder i samspil med mange forskellige fagligheder. 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2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rPr>
              <a:t>Og af at sætte retning, sætte holdet og bidrage til medarbejdernes udvikling. </a:t>
            </a:r>
          </a:p>
        </p:txBody>
      </p:sp>
    </p:spTree>
    <p:extLst>
      <p:ext uri="{BB962C8B-B14F-4D97-AF65-F5344CB8AC3E}">
        <p14:creationId xmlns:p14="http://schemas.microsoft.com/office/powerpoint/2010/main" val="3152105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378165C-1724-492D-AF04-1E3F10CDF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Dialog om din udvikling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908FB5CA-3113-4716-8329-40B9DE3F522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5325" y="1310858"/>
            <a:ext cx="11174942" cy="6141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1600" dirty="0"/>
              <a:t>Brug spørgsmålene her til inspiration, når du skal have dialog om din udvikling – eller til din egen refleksion over, hvor du gerne vil hen i dit arbejdsliv. </a:t>
            </a:r>
            <a:r>
              <a:rPr lang="da-DK" dirty="0"/>
              <a:t>Både i den løbende dialog, i 1:1 og i MUS kan din chef hjælpe dig med at blive klar på det næste skridt. </a:t>
            </a:r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714782B-8085-42A5-BC4C-AFE0477C540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20513" y="6526213"/>
            <a:ext cx="471487" cy="146050"/>
          </a:xfrm>
        </p:spPr>
        <p:txBody>
          <a:bodyPr/>
          <a:lstStyle/>
          <a:p>
            <a:fld id="{F8D14BDA-C419-F344-9039-0BCDE95FAB14}" type="slidenum">
              <a:rPr lang="da-DK" smtClean="0"/>
              <a:pPr/>
              <a:t>11</a:t>
            </a:fld>
            <a:endParaRPr lang="da-DK" dirty="0"/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E16BA76C-2E98-45AC-ABA7-86076636C553}"/>
              </a:ext>
            </a:extLst>
          </p:cNvPr>
          <p:cNvSpPr/>
          <p:nvPr/>
        </p:nvSpPr>
        <p:spPr>
          <a:xfrm>
            <a:off x="2221831" y="2021305"/>
            <a:ext cx="8061159" cy="4223445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Tekstfelt 2">
            <a:extLst>
              <a:ext uri="{FF2B5EF4-FFF2-40B4-BE49-F238E27FC236}">
                <a16:creationId xmlns:a16="http://schemas.microsoft.com/office/drawing/2014/main" id="{9C3A19A9-5BFC-4FAE-89D3-B3A398671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701" y="2501601"/>
            <a:ext cx="7587417" cy="352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Har du som udgangspunkt følelsen af at være kompetent i dit job – er der balance mellem dine færdigheder og udfordringerne i jobbet? Er der noget, som er svært? 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Hvilke kompetencer bruger du, og hvilke opgaver løser du, når du trives bedst?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Hvad motiveres du af i dit arbejdsliv, fx faglig fordybelse, variation i opgaverne, at være med til at sætte en retning, at lede fagligheder, etc.?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Hvad er særligt vigtigt for dig i dit arbejdsliv lige nu og i de kommende år - set ud fra det sted, hvor du er i livet?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Hvilke udviklingsønsker har du på længere sigt?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Hvad ser du som det næste naturlige skridt i forhold til at understøtte din udvikling?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 marL="457200">
              <a:lnSpc>
                <a:spcPct val="107000"/>
              </a:lnSpc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"/>
            </a:pPr>
            <a:r>
              <a:rPr lang="da-DK" sz="1200" dirty="0">
                <a:effectLst/>
                <a:latin typeface="Segoe UI Semilight" panose="020B0402040204020203" pitchFamily="34" charset="0"/>
                <a:ea typeface="Calibri" panose="020F0502020204030204" pitchFamily="34" charset="0"/>
                <a:cs typeface="Segoe UI Semilight" panose="020B0402040204020203" pitchFamily="34" charset="0"/>
              </a:rPr>
              <a:t>Hvordan kan din chef bedst støtte og hjælpe dig på din udviklingsvej?</a:t>
            </a:r>
            <a:endParaRPr lang="da-DK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Segoe UI Semilight" panose="020B0402040204020203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a-DK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20762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76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>
            <a:off x="2333625" y="640315"/>
            <a:ext cx="7524750" cy="900113"/>
          </a:xfrm>
        </p:spPr>
        <p:txBody>
          <a:bodyPr/>
          <a:lstStyle/>
          <a:p>
            <a:pPr algn="ctr"/>
            <a:r>
              <a:rPr lang="da-DK" altLang="da-DK" sz="4000" dirty="0"/>
              <a:t>Vores syn på udvikling</a:t>
            </a:r>
            <a:endParaRPr lang="da-DK" sz="4000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6A01CD98-CD60-4004-8CC5-1FB8C26398CC}"/>
              </a:ext>
            </a:extLst>
          </p:cNvPr>
          <p:cNvSpPr/>
          <p:nvPr/>
        </p:nvSpPr>
        <p:spPr>
          <a:xfrm>
            <a:off x="618067" y="1092200"/>
            <a:ext cx="2997200" cy="53594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DBD2F151-0522-44C5-B070-DFA018253E32}"/>
              </a:ext>
            </a:extLst>
          </p:cNvPr>
          <p:cNvSpPr/>
          <p:nvPr/>
        </p:nvSpPr>
        <p:spPr>
          <a:xfrm>
            <a:off x="8576733" y="1244600"/>
            <a:ext cx="2997200" cy="53594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2" name="Pladsholder til indhold 38" descr="Forbindelser med massiv udfyldning">
            <a:extLst>
              <a:ext uri="{FF2B5EF4-FFF2-40B4-BE49-F238E27FC236}">
                <a16:creationId xmlns:a16="http://schemas.microsoft.com/office/drawing/2014/main" id="{6B044A99-FAB8-4541-A8B8-B65E9BA7D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6237" y="2008792"/>
            <a:ext cx="1450933" cy="1450933"/>
          </a:xfrm>
          <a:prstGeom prst="rect">
            <a:avLst/>
          </a:prstGeom>
        </p:spPr>
      </p:pic>
      <p:sp>
        <p:nvSpPr>
          <p:cNvPr id="13" name="Pladsholder til tekst 14">
            <a:extLst>
              <a:ext uri="{FF2B5EF4-FFF2-40B4-BE49-F238E27FC236}">
                <a16:creationId xmlns:a16="http://schemas.microsoft.com/office/drawing/2014/main" id="{118FAEF0-5C19-4B4C-A01A-074A610F5E06}"/>
              </a:ext>
            </a:extLst>
          </p:cNvPr>
          <p:cNvSpPr txBox="1">
            <a:spLocks/>
          </p:cNvSpPr>
          <p:nvPr/>
        </p:nvSpPr>
        <p:spPr>
          <a:xfrm>
            <a:off x="618067" y="3765756"/>
            <a:ext cx="3042916" cy="27535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indent="0" algn="ctr">
              <a:buNone/>
            </a:pPr>
            <a:r>
              <a:rPr lang="da-DK" sz="1400" dirty="0">
                <a:latin typeface="Segoe UI Black" panose="020B0A02040204020203" pitchFamily="34" charset="0"/>
                <a:ea typeface="Segoe UI Black" panose="020B0A02040204020203" pitchFamily="34" charset="0"/>
              </a:rPr>
              <a:t>En attraktiv arbejdsplads</a:t>
            </a:r>
          </a:p>
        </p:txBody>
      </p:sp>
      <p:sp>
        <p:nvSpPr>
          <p:cNvPr id="14" name="Pladsholder til tekst 15">
            <a:extLst>
              <a:ext uri="{FF2B5EF4-FFF2-40B4-BE49-F238E27FC236}">
                <a16:creationId xmlns:a16="http://schemas.microsoft.com/office/drawing/2014/main" id="{16F4621A-1EBD-48E2-915C-3AAD2A181FFE}"/>
              </a:ext>
            </a:extLst>
          </p:cNvPr>
          <p:cNvSpPr txBox="1">
            <a:spLocks/>
          </p:cNvSpPr>
          <p:nvPr/>
        </p:nvSpPr>
        <p:spPr>
          <a:xfrm>
            <a:off x="944082" y="4154179"/>
            <a:ext cx="2339546" cy="5183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indent="0" algn="ctr">
              <a:buNone/>
            </a:pPr>
            <a:r>
              <a:rPr lang="da-DK" sz="1200" dirty="0"/>
              <a:t>I departementet ønsker vi at være et godt sted at arbejde - en attraktiv arbejdsplads - med</a:t>
            </a:r>
            <a:r>
              <a:rPr lang="da-DK" sz="1200" b="1" dirty="0"/>
              <a:t> </a:t>
            </a:r>
            <a:r>
              <a:rPr lang="da-DK" sz="1200" dirty="0"/>
              <a:t>motiverede medarbejdere, der har lyst til at blive her og fortsat udvikle sig. De fire værdier - vi rækker ud, vi har tillid, vi går foran og vi er faglige – er vores fælles fundament. 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F9D8788F-865F-4B51-ADFA-918ACC681E2E}"/>
              </a:ext>
            </a:extLst>
          </p:cNvPr>
          <p:cNvSpPr/>
          <p:nvPr/>
        </p:nvSpPr>
        <p:spPr>
          <a:xfrm>
            <a:off x="4631278" y="1244600"/>
            <a:ext cx="2997200" cy="5359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8" name="Pladsholder til tekst 2">
            <a:extLst>
              <a:ext uri="{FF2B5EF4-FFF2-40B4-BE49-F238E27FC236}">
                <a16:creationId xmlns:a16="http://schemas.microsoft.com/office/drawing/2014/main" id="{1E8BD902-6AA9-456E-BF98-A14FA75D544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44874" y="3786923"/>
            <a:ext cx="2702252" cy="266655"/>
          </a:xfrm>
        </p:spPr>
        <p:txBody>
          <a:bodyPr/>
          <a:lstStyle/>
          <a:p>
            <a:pPr algn="ctr"/>
            <a:r>
              <a:rPr lang="da-DK" b="1" dirty="0">
                <a:solidFill>
                  <a:schemeClr val="tx1"/>
                </a:solidFill>
              </a:rPr>
              <a:t>Et meningsfuldt arbejdsliv</a:t>
            </a:r>
            <a:endParaRPr lang="da-DK" dirty="0">
              <a:solidFill>
                <a:schemeClr val="tx1"/>
              </a:solidFill>
            </a:endParaRPr>
          </a:p>
          <a:p>
            <a:endParaRPr lang="da-DK" sz="2000" dirty="0"/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992EC16B-EFA9-43F6-A680-1AE2A6237269}"/>
              </a:ext>
            </a:extLst>
          </p:cNvPr>
          <p:cNvSpPr txBox="1">
            <a:spLocks/>
          </p:cNvSpPr>
          <p:nvPr/>
        </p:nvSpPr>
        <p:spPr>
          <a:xfrm>
            <a:off x="4926226" y="4206776"/>
            <a:ext cx="2339546" cy="5183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indent="0" algn="ctr">
              <a:buNone/>
            </a:pPr>
            <a:r>
              <a:rPr lang="da-DK" sz="1200" dirty="0"/>
              <a:t>Hos os er udvikling en vigtig del af et meningsfuldt arbejdsliv!</a:t>
            </a:r>
            <a:r>
              <a:rPr lang="da-DK" sz="1200" b="1" dirty="0"/>
              <a:t> </a:t>
            </a:r>
            <a:r>
              <a:rPr lang="da-DK" sz="1200" dirty="0"/>
              <a:t>Det er dine kompetencer, udviklingsbehov og præferencer, der er afgørende for den retning, dit arbejdsliv kommer til at tage – inden for rammerne af de mål og resultater, vi skal nå i departementet.</a:t>
            </a:r>
            <a:endParaRPr lang="da-DK" dirty="0"/>
          </a:p>
        </p:txBody>
      </p:sp>
      <p:pic>
        <p:nvPicPr>
          <p:cNvPr id="20" name="Pladsholder til indhold 52" descr="Puslespilsbrikker med massiv udfyldning">
            <a:extLst>
              <a:ext uri="{FF2B5EF4-FFF2-40B4-BE49-F238E27FC236}">
                <a16:creationId xmlns:a16="http://schemas.microsoft.com/office/drawing/2014/main" id="{BD0BEF7B-3E6A-4566-9E5E-6A8C136B89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00528" y="2004873"/>
            <a:ext cx="1450933" cy="1450933"/>
          </a:xfrm>
          <a:prstGeom prst="rect">
            <a:avLst/>
          </a:prstGeom>
        </p:spPr>
      </p:pic>
      <p:sp>
        <p:nvSpPr>
          <p:cNvPr id="21" name="Pladsholder til tekst 5">
            <a:extLst>
              <a:ext uri="{FF2B5EF4-FFF2-40B4-BE49-F238E27FC236}">
                <a16:creationId xmlns:a16="http://schemas.microsoft.com/office/drawing/2014/main" id="{411C6C37-D9E9-4A40-8CA6-89848B1FADBC}"/>
              </a:ext>
            </a:extLst>
          </p:cNvPr>
          <p:cNvSpPr txBox="1">
            <a:spLocks/>
          </p:cNvSpPr>
          <p:nvPr/>
        </p:nvSpPr>
        <p:spPr>
          <a:xfrm>
            <a:off x="8344402" y="3771900"/>
            <a:ext cx="3461862" cy="3124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indent="0" algn="ctr">
              <a:buNone/>
            </a:pPr>
            <a:r>
              <a:rPr lang="da-DK" sz="1400" b="1" dirty="0">
                <a:latin typeface="Segoe UI Black" panose="020B0A02040204020203" pitchFamily="34" charset="0"/>
                <a:ea typeface="Segoe UI Black" panose="020B0A02040204020203" pitchFamily="34" charset="0"/>
              </a:rPr>
              <a:t>Du kan gro – uden at gro fast!</a:t>
            </a: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2" name="Pladsholder til tekst 6">
            <a:extLst>
              <a:ext uri="{FF2B5EF4-FFF2-40B4-BE49-F238E27FC236}">
                <a16:creationId xmlns:a16="http://schemas.microsoft.com/office/drawing/2014/main" id="{F4B4E17C-31E0-47F3-9B68-3EC6475C74BE}"/>
              </a:ext>
            </a:extLst>
          </p:cNvPr>
          <p:cNvSpPr txBox="1">
            <a:spLocks/>
          </p:cNvSpPr>
          <p:nvPr/>
        </p:nvSpPr>
        <p:spPr>
          <a:xfrm>
            <a:off x="8909674" y="4204664"/>
            <a:ext cx="2339546" cy="51832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indent="0" algn="ctr">
              <a:buNone/>
            </a:pPr>
            <a:r>
              <a:rPr lang="da-DK" sz="1200" dirty="0"/>
              <a:t>Til alle medarbejdere tilbyder vi en række forskellige udviklingsmuligheder, så du kan gro - uden at gro fast!</a:t>
            </a:r>
            <a:endParaRPr lang="da-DK" dirty="0"/>
          </a:p>
        </p:txBody>
      </p:sp>
      <p:pic>
        <p:nvPicPr>
          <p:cNvPr id="23" name="Pladsholder til indhold 48" descr="Åben hånd med plante med massiv udfyldning">
            <a:extLst>
              <a:ext uri="{FF2B5EF4-FFF2-40B4-BE49-F238E27FC236}">
                <a16:creationId xmlns:a16="http://schemas.microsoft.com/office/drawing/2014/main" id="{621DA264-7065-458E-A478-D1E2AC7121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0717" y="2006037"/>
            <a:ext cx="1445755" cy="144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4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1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ktangel: afrundede hjørner 34">
            <a:extLst>
              <a:ext uri="{FF2B5EF4-FFF2-40B4-BE49-F238E27FC236}">
                <a16:creationId xmlns:a16="http://schemas.microsoft.com/office/drawing/2014/main" id="{A3412873-D6FB-4D17-AD98-C1DB56100801}"/>
              </a:ext>
            </a:extLst>
          </p:cNvPr>
          <p:cNvSpPr/>
          <p:nvPr/>
        </p:nvSpPr>
        <p:spPr>
          <a:xfrm>
            <a:off x="1860458" y="1745799"/>
            <a:ext cx="3954403" cy="34018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>
                <a:solidFill>
                  <a:schemeClr val="bg1"/>
                </a:solidFill>
                <a:latin typeface="+mj-lt"/>
              </a:rPr>
              <a:t>Godt fra start</a:t>
            </a:r>
            <a:endParaRPr lang="da-DK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Rektangel: afrundede hjørner 35">
            <a:extLst>
              <a:ext uri="{FF2B5EF4-FFF2-40B4-BE49-F238E27FC236}">
                <a16:creationId xmlns:a16="http://schemas.microsoft.com/office/drawing/2014/main" id="{37F23526-E2D5-458A-8435-70F87651DA6A}"/>
              </a:ext>
            </a:extLst>
          </p:cNvPr>
          <p:cNvSpPr/>
          <p:nvPr/>
        </p:nvSpPr>
        <p:spPr>
          <a:xfrm>
            <a:off x="6249240" y="1745799"/>
            <a:ext cx="3954403" cy="340182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800" b="1" dirty="0">
                <a:solidFill>
                  <a:schemeClr val="bg1"/>
                </a:solidFill>
                <a:latin typeface="+mj-lt"/>
              </a:rPr>
              <a:t>Udvikling i hele arbejdslivet</a:t>
            </a:r>
            <a:endParaRPr lang="da-DK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Rektangel: afrundede hjørner 36">
            <a:extLst>
              <a:ext uri="{FF2B5EF4-FFF2-40B4-BE49-F238E27FC236}">
                <a16:creationId xmlns:a16="http://schemas.microsoft.com/office/drawing/2014/main" id="{EF288583-0BC5-42EF-BBE1-DE4DA83CE69B}"/>
              </a:ext>
            </a:extLst>
          </p:cNvPr>
          <p:cNvSpPr/>
          <p:nvPr/>
        </p:nvSpPr>
        <p:spPr>
          <a:xfrm>
            <a:off x="1885564" y="1787971"/>
            <a:ext cx="3954403" cy="3401822"/>
          </a:xfrm>
          <a:custGeom>
            <a:avLst/>
            <a:gdLst>
              <a:gd name="connsiteX0" fmla="*/ 0 w 3954403"/>
              <a:gd name="connsiteY0" fmla="*/ 566982 h 3401822"/>
              <a:gd name="connsiteX1" fmla="*/ 566982 w 3954403"/>
              <a:gd name="connsiteY1" fmla="*/ 0 h 3401822"/>
              <a:gd name="connsiteX2" fmla="*/ 1159274 w 3954403"/>
              <a:gd name="connsiteY2" fmla="*/ 0 h 3401822"/>
              <a:gd name="connsiteX3" fmla="*/ 1751566 w 3954403"/>
              <a:gd name="connsiteY3" fmla="*/ 0 h 3401822"/>
              <a:gd name="connsiteX4" fmla="*/ 2372063 w 3954403"/>
              <a:gd name="connsiteY4" fmla="*/ 0 h 3401822"/>
              <a:gd name="connsiteX5" fmla="*/ 2851538 w 3954403"/>
              <a:gd name="connsiteY5" fmla="*/ 0 h 3401822"/>
              <a:gd name="connsiteX6" fmla="*/ 3387421 w 3954403"/>
              <a:gd name="connsiteY6" fmla="*/ 0 h 3401822"/>
              <a:gd name="connsiteX7" fmla="*/ 3954403 w 3954403"/>
              <a:gd name="connsiteY7" fmla="*/ 566982 h 3401822"/>
              <a:gd name="connsiteX8" fmla="*/ 3954403 w 3954403"/>
              <a:gd name="connsiteY8" fmla="*/ 1065911 h 3401822"/>
              <a:gd name="connsiteX9" fmla="*/ 3954403 w 3954403"/>
              <a:gd name="connsiteY9" fmla="*/ 1632875 h 3401822"/>
              <a:gd name="connsiteX10" fmla="*/ 3954403 w 3954403"/>
              <a:gd name="connsiteY10" fmla="*/ 2131804 h 3401822"/>
              <a:gd name="connsiteX11" fmla="*/ 3954403 w 3954403"/>
              <a:gd name="connsiteY11" fmla="*/ 2834840 h 3401822"/>
              <a:gd name="connsiteX12" fmla="*/ 3387421 w 3954403"/>
              <a:gd name="connsiteY12" fmla="*/ 3401822 h 3401822"/>
              <a:gd name="connsiteX13" fmla="*/ 2766924 w 3954403"/>
              <a:gd name="connsiteY13" fmla="*/ 3401822 h 3401822"/>
              <a:gd name="connsiteX14" fmla="*/ 2259245 w 3954403"/>
              <a:gd name="connsiteY14" fmla="*/ 3401822 h 3401822"/>
              <a:gd name="connsiteX15" fmla="*/ 1779771 w 3954403"/>
              <a:gd name="connsiteY15" fmla="*/ 3401822 h 3401822"/>
              <a:gd name="connsiteX16" fmla="*/ 1159274 w 3954403"/>
              <a:gd name="connsiteY16" fmla="*/ 3401822 h 3401822"/>
              <a:gd name="connsiteX17" fmla="*/ 566982 w 3954403"/>
              <a:gd name="connsiteY17" fmla="*/ 3401822 h 3401822"/>
              <a:gd name="connsiteX18" fmla="*/ 0 w 3954403"/>
              <a:gd name="connsiteY18" fmla="*/ 2834840 h 3401822"/>
              <a:gd name="connsiteX19" fmla="*/ 0 w 3954403"/>
              <a:gd name="connsiteY19" fmla="*/ 2290554 h 3401822"/>
              <a:gd name="connsiteX20" fmla="*/ 0 w 3954403"/>
              <a:gd name="connsiteY20" fmla="*/ 1746268 h 3401822"/>
              <a:gd name="connsiteX21" fmla="*/ 0 w 3954403"/>
              <a:gd name="connsiteY21" fmla="*/ 1179304 h 3401822"/>
              <a:gd name="connsiteX22" fmla="*/ 0 w 3954403"/>
              <a:gd name="connsiteY22" fmla="*/ 566982 h 340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54403" h="3401822" extrusionOk="0">
                <a:moveTo>
                  <a:pt x="0" y="566982"/>
                </a:moveTo>
                <a:cubicBezTo>
                  <a:pt x="-43935" y="184781"/>
                  <a:pt x="241346" y="13531"/>
                  <a:pt x="566982" y="0"/>
                </a:cubicBezTo>
                <a:cubicBezTo>
                  <a:pt x="816848" y="-10829"/>
                  <a:pt x="889530" y="29876"/>
                  <a:pt x="1159274" y="0"/>
                </a:cubicBezTo>
                <a:cubicBezTo>
                  <a:pt x="1429018" y="-29876"/>
                  <a:pt x="1573224" y="1832"/>
                  <a:pt x="1751566" y="0"/>
                </a:cubicBezTo>
                <a:cubicBezTo>
                  <a:pt x="1929908" y="-1832"/>
                  <a:pt x="2206652" y="35018"/>
                  <a:pt x="2372063" y="0"/>
                </a:cubicBezTo>
                <a:cubicBezTo>
                  <a:pt x="2537474" y="-35018"/>
                  <a:pt x="2733764" y="19349"/>
                  <a:pt x="2851538" y="0"/>
                </a:cubicBezTo>
                <a:cubicBezTo>
                  <a:pt x="2969313" y="-19349"/>
                  <a:pt x="3221979" y="29049"/>
                  <a:pt x="3387421" y="0"/>
                </a:cubicBezTo>
                <a:cubicBezTo>
                  <a:pt x="3701913" y="11480"/>
                  <a:pt x="3954698" y="273257"/>
                  <a:pt x="3954403" y="566982"/>
                </a:cubicBezTo>
                <a:cubicBezTo>
                  <a:pt x="4009022" y="732981"/>
                  <a:pt x="3942804" y="871638"/>
                  <a:pt x="3954403" y="1065911"/>
                </a:cubicBezTo>
                <a:cubicBezTo>
                  <a:pt x="3966002" y="1260184"/>
                  <a:pt x="3952187" y="1450784"/>
                  <a:pt x="3954403" y="1632875"/>
                </a:cubicBezTo>
                <a:cubicBezTo>
                  <a:pt x="3956619" y="1814966"/>
                  <a:pt x="3924309" y="1992472"/>
                  <a:pt x="3954403" y="2131804"/>
                </a:cubicBezTo>
                <a:cubicBezTo>
                  <a:pt x="3984497" y="2271136"/>
                  <a:pt x="3916882" y="2680905"/>
                  <a:pt x="3954403" y="2834840"/>
                </a:cubicBezTo>
                <a:cubicBezTo>
                  <a:pt x="3966201" y="3234806"/>
                  <a:pt x="3690879" y="3410718"/>
                  <a:pt x="3387421" y="3401822"/>
                </a:cubicBezTo>
                <a:cubicBezTo>
                  <a:pt x="3160281" y="3459643"/>
                  <a:pt x="2991997" y="3384592"/>
                  <a:pt x="2766924" y="3401822"/>
                </a:cubicBezTo>
                <a:cubicBezTo>
                  <a:pt x="2541851" y="3419052"/>
                  <a:pt x="2470636" y="3385290"/>
                  <a:pt x="2259245" y="3401822"/>
                </a:cubicBezTo>
                <a:cubicBezTo>
                  <a:pt x="2047854" y="3418354"/>
                  <a:pt x="2018864" y="3350587"/>
                  <a:pt x="1779771" y="3401822"/>
                </a:cubicBezTo>
                <a:cubicBezTo>
                  <a:pt x="1540678" y="3453057"/>
                  <a:pt x="1296215" y="3345693"/>
                  <a:pt x="1159274" y="3401822"/>
                </a:cubicBezTo>
                <a:cubicBezTo>
                  <a:pt x="1022333" y="3457951"/>
                  <a:pt x="721739" y="3334152"/>
                  <a:pt x="566982" y="3401822"/>
                </a:cubicBezTo>
                <a:cubicBezTo>
                  <a:pt x="211362" y="3344488"/>
                  <a:pt x="14177" y="3165025"/>
                  <a:pt x="0" y="2834840"/>
                </a:cubicBezTo>
                <a:cubicBezTo>
                  <a:pt x="-14110" y="2570379"/>
                  <a:pt x="9073" y="2530971"/>
                  <a:pt x="0" y="2290554"/>
                </a:cubicBezTo>
                <a:cubicBezTo>
                  <a:pt x="-9073" y="2050137"/>
                  <a:pt x="21939" y="1982507"/>
                  <a:pt x="0" y="1746268"/>
                </a:cubicBezTo>
                <a:cubicBezTo>
                  <a:pt x="-21939" y="1510029"/>
                  <a:pt x="11812" y="1430137"/>
                  <a:pt x="0" y="1179304"/>
                </a:cubicBezTo>
                <a:cubicBezTo>
                  <a:pt x="-11812" y="928471"/>
                  <a:pt x="64249" y="744299"/>
                  <a:pt x="0" y="566982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41" name="Rektangel: afrundede hjørner 40">
            <a:extLst>
              <a:ext uri="{FF2B5EF4-FFF2-40B4-BE49-F238E27FC236}">
                <a16:creationId xmlns:a16="http://schemas.microsoft.com/office/drawing/2014/main" id="{BADD4EE2-D7FF-43D9-B471-9268DD4DB73E}"/>
              </a:ext>
            </a:extLst>
          </p:cNvPr>
          <p:cNvSpPr/>
          <p:nvPr/>
        </p:nvSpPr>
        <p:spPr>
          <a:xfrm>
            <a:off x="6273366" y="1692827"/>
            <a:ext cx="3954403" cy="3401822"/>
          </a:xfrm>
          <a:custGeom>
            <a:avLst/>
            <a:gdLst>
              <a:gd name="connsiteX0" fmla="*/ 0 w 3954403"/>
              <a:gd name="connsiteY0" fmla="*/ 566982 h 3401822"/>
              <a:gd name="connsiteX1" fmla="*/ 566982 w 3954403"/>
              <a:gd name="connsiteY1" fmla="*/ 0 h 3401822"/>
              <a:gd name="connsiteX2" fmla="*/ 1159274 w 3954403"/>
              <a:gd name="connsiteY2" fmla="*/ 0 h 3401822"/>
              <a:gd name="connsiteX3" fmla="*/ 1751566 w 3954403"/>
              <a:gd name="connsiteY3" fmla="*/ 0 h 3401822"/>
              <a:gd name="connsiteX4" fmla="*/ 2372063 w 3954403"/>
              <a:gd name="connsiteY4" fmla="*/ 0 h 3401822"/>
              <a:gd name="connsiteX5" fmla="*/ 2851538 w 3954403"/>
              <a:gd name="connsiteY5" fmla="*/ 0 h 3401822"/>
              <a:gd name="connsiteX6" fmla="*/ 3387421 w 3954403"/>
              <a:gd name="connsiteY6" fmla="*/ 0 h 3401822"/>
              <a:gd name="connsiteX7" fmla="*/ 3954403 w 3954403"/>
              <a:gd name="connsiteY7" fmla="*/ 566982 h 3401822"/>
              <a:gd name="connsiteX8" fmla="*/ 3954403 w 3954403"/>
              <a:gd name="connsiteY8" fmla="*/ 1065911 h 3401822"/>
              <a:gd name="connsiteX9" fmla="*/ 3954403 w 3954403"/>
              <a:gd name="connsiteY9" fmla="*/ 1632875 h 3401822"/>
              <a:gd name="connsiteX10" fmla="*/ 3954403 w 3954403"/>
              <a:gd name="connsiteY10" fmla="*/ 2131804 h 3401822"/>
              <a:gd name="connsiteX11" fmla="*/ 3954403 w 3954403"/>
              <a:gd name="connsiteY11" fmla="*/ 2834840 h 3401822"/>
              <a:gd name="connsiteX12" fmla="*/ 3387421 w 3954403"/>
              <a:gd name="connsiteY12" fmla="*/ 3401822 h 3401822"/>
              <a:gd name="connsiteX13" fmla="*/ 2766924 w 3954403"/>
              <a:gd name="connsiteY13" fmla="*/ 3401822 h 3401822"/>
              <a:gd name="connsiteX14" fmla="*/ 2259245 w 3954403"/>
              <a:gd name="connsiteY14" fmla="*/ 3401822 h 3401822"/>
              <a:gd name="connsiteX15" fmla="*/ 1779771 w 3954403"/>
              <a:gd name="connsiteY15" fmla="*/ 3401822 h 3401822"/>
              <a:gd name="connsiteX16" fmla="*/ 1159274 w 3954403"/>
              <a:gd name="connsiteY16" fmla="*/ 3401822 h 3401822"/>
              <a:gd name="connsiteX17" fmla="*/ 566982 w 3954403"/>
              <a:gd name="connsiteY17" fmla="*/ 3401822 h 3401822"/>
              <a:gd name="connsiteX18" fmla="*/ 0 w 3954403"/>
              <a:gd name="connsiteY18" fmla="*/ 2834840 h 3401822"/>
              <a:gd name="connsiteX19" fmla="*/ 0 w 3954403"/>
              <a:gd name="connsiteY19" fmla="*/ 2290554 h 3401822"/>
              <a:gd name="connsiteX20" fmla="*/ 0 w 3954403"/>
              <a:gd name="connsiteY20" fmla="*/ 1746268 h 3401822"/>
              <a:gd name="connsiteX21" fmla="*/ 0 w 3954403"/>
              <a:gd name="connsiteY21" fmla="*/ 1179304 h 3401822"/>
              <a:gd name="connsiteX22" fmla="*/ 0 w 3954403"/>
              <a:gd name="connsiteY22" fmla="*/ 566982 h 3401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54403" h="3401822" extrusionOk="0">
                <a:moveTo>
                  <a:pt x="0" y="566982"/>
                </a:moveTo>
                <a:cubicBezTo>
                  <a:pt x="-43935" y="184781"/>
                  <a:pt x="241346" y="13531"/>
                  <a:pt x="566982" y="0"/>
                </a:cubicBezTo>
                <a:cubicBezTo>
                  <a:pt x="816848" y="-10829"/>
                  <a:pt x="889530" y="29876"/>
                  <a:pt x="1159274" y="0"/>
                </a:cubicBezTo>
                <a:cubicBezTo>
                  <a:pt x="1429018" y="-29876"/>
                  <a:pt x="1573224" y="1832"/>
                  <a:pt x="1751566" y="0"/>
                </a:cubicBezTo>
                <a:cubicBezTo>
                  <a:pt x="1929908" y="-1832"/>
                  <a:pt x="2206652" y="35018"/>
                  <a:pt x="2372063" y="0"/>
                </a:cubicBezTo>
                <a:cubicBezTo>
                  <a:pt x="2537474" y="-35018"/>
                  <a:pt x="2733764" y="19349"/>
                  <a:pt x="2851538" y="0"/>
                </a:cubicBezTo>
                <a:cubicBezTo>
                  <a:pt x="2969313" y="-19349"/>
                  <a:pt x="3221979" y="29049"/>
                  <a:pt x="3387421" y="0"/>
                </a:cubicBezTo>
                <a:cubicBezTo>
                  <a:pt x="3701913" y="11480"/>
                  <a:pt x="3954698" y="273257"/>
                  <a:pt x="3954403" y="566982"/>
                </a:cubicBezTo>
                <a:cubicBezTo>
                  <a:pt x="4009022" y="732981"/>
                  <a:pt x="3942804" y="871638"/>
                  <a:pt x="3954403" y="1065911"/>
                </a:cubicBezTo>
                <a:cubicBezTo>
                  <a:pt x="3966002" y="1260184"/>
                  <a:pt x="3952187" y="1450784"/>
                  <a:pt x="3954403" y="1632875"/>
                </a:cubicBezTo>
                <a:cubicBezTo>
                  <a:pt x="3956619" y="1814966"/>
                  <a:pt x="3924309" y="1992472"/>
                  <a:pt x="3954403" y="2131804"/>
                </a:cubicBezTo>
                <a:cubicBezTo>
                  <a:pt x="3984497" y="2271136"/>
                  <a:pt x="3916882" y="2680905"/>
                  <a:pt x="3954403" y="2834840"/>
                </a:cubicBezTo>
                <a:cubicBezTo>
                  <a:pt x="3966201" y="3234806"/>
                  <a:pt x="3690879" y="3410718"/>
                  <a:pt x="3387421" y="3401822"/>
                </a:cubicBezTo>
                <a:cubicBezTo>
                  <a:pt x="3160281" y="3459643"/>
                  <a:pt x="2991997" y="3384592"/>
                  <a:pt x="2766924" y="3401822"/>
                </a:cubicBezTo>
                <a:cubicBezTo>
                  <a:pt x="2541851" y="3419052"/>
                  <a:pt x="2470636" y="3385290"/>
                  <a:pt x="2259245" y="3401822"/>
                </a:cubicBezTo>
                <a:cubicBezTo>
                  <a:pt x="2047854" y="3418354"/>
                  <a:pt x="2018864" y="3350587"/>
                  <a:pt x="1779771" y="3401822"/>
                </a:cubicBezTo>
                <a:cubicBezTo>
                  <a:pt x="1540678" y="3453057"/>
                  <a:pt x="1296215" y="3345693"/>
                  <a:pt x="1159274" y="3401822"/>
                </a:cubicBezTo>
                <a:cubicBezTo>
                  <a:pt x="1022333" y="3457951"/>
                  <a:pt x="721739" y="3334152"/>
                  <a:pt x="566982" y="3401822"/>
                </a:cubicBezTo>
                <a:cubicBezTo>
                  <a:pt x="211362" y="3344488"/>
                  <a:pt x="14177" y="3165025"/>
                  <a:pt x="0" y="2834840"/>
                </a:cubicBezTo>
                <a:cubicBezTo>
                  <a:pt x="-14110" y="2570379"/>
                  <a:pt x="9073" y="2530971"/>
                  <a:pt x="0" y="2290554"/>
                </a:cubicBezTo>
                <a:cubicBezTo>
                  <a:pt x="-9073" y="2050137"/>
                  <a:pt x="21939" y="1982507"/>
                  <a:pt x="0" y="1746268"/>
                </a:cubicBezTo>
                <a:cubicBezTo>
                  <a:pt x="-21939" y="1510029"/>
                  <a:pt x="11812" y="1430137"/>
                  <a:pt x="0" y="1179304"/>
                </a:cubicBezTo>
                <a:cubicBezTo>
                  <a:pt x="-11812" y="928471"/>
                  <a:pt x="64249" y="744299"/>
                  <a:pt x="0" y="566982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7" name="Titel 14">
            <a:extLst>
              <a:ext uri="{FF2B5EF4-FFF2-40B4-BE49-F238E27FC236}">
                <a16:creationId xmlns:a16="http://schemas.microsoft.com/office/drawing/2014/main" id="{FD67B815-5C35-4D90-B765-8BBE280C5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27468"/>
            <a:ext cx="12191999" cy="583026"/>
          </a:xfrm>
        </p:spPr>
        <p:txBody>
          <a:bodyPr vert="horz" rIns="0"/>
          <a:lstStyle/>
          <a:p>
            <a:pPr algn="ctr"/>
            <a:r>
              <a:rPr lang="da-DK" sz="4000" dirty="0"/>
              <a:t>Et helt arbejdsliv i udvikling</a:t>
            </a:r>
            <a:endParaRPr lang="da-DK" sz="18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219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7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el 14">
            <a:extLst>
              <a:ext uri="{FF2B5EF4-FFF2-40B4-BE49-F238E27FC236}">
                <a16:creationId xmlns:a16="http://schemas.microsoft.com/office/drawing/2014/main" id="{9A6FFB6C-3E66-4A43-80AB-0E664FAD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420656"/>
            <a:ext cx="11496675" cy="533937"/>
          </a:xfrm>
        </p:spPr>
        <p:txBody>
          <a:bodyPr vert="horz" rIns="0"/>
          <a:lstStyle/>
          <a:p>
            <a:r>
              <a:rPr lang="da-DK" dirty="0"/>
              <a:t>Godt fra start</a:t>
            </a:r>
            <a:endParaRPr lang="da-DK" sz="1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517F4710-429A-4EB4-B537-E746173E89CE}"/>
              </a:ext>
            </a:extLst>
          </p:cNvPr>
          <p:cNvSpPr/>
          <p:nvPr/>
        </p:nvSpPr>
        <p:spPr>
          <a:xfrm>
            <a:off x="3098551" y="1757698"/>
            <a:ext cx="3726193" cy="485898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Fælles onboarding for alle nye medarbejdere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3 halve introduktionsdage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Introduktion til departementet, politiske dagsordener lige nu, afdelinger, kontorer og centre, TR og AMR samt databeskyttelse.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Intro til medie-og pressehåndtering, intranet og kommunikation, ledelsessekretariatets rolle og opgaver, ministersekretærerne samt HR og de vigtige personalepolitikker og retningslinjer.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Introduktion til hvordan en lov bliver til, håndtering af aktindsigter samt embedsmandens rolle og pligter.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Obligatoriske kurser i Campus: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 Cyber- og informationssikkerhed, Databeskyttelse, God adfærd i det offentlige, Offentlighedsloven, Kodeks IIV – syv pligter samt Journalisering.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Kursus i F2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Slotsholmsmetoden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a-DK" sz="1100" i="1" dirty="0">
              <a:solidFill>
                <a:srgbClr val="001D31"/>
              </a:solidFill>
              <a:latin typeface="Segoe UI Semiligh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Tilknyttes en mentor i centret/kontoret</a:t>
            </a:r>
          </a:p>
        </p:txBody>
      </p:sp>
      <p:sp>
        <p:nvSpPr>
          <p:cNvPr id="13" name="Rektangel: afrundede hjørner 12">
            <a:extLst>
              <a:ext uri="{FF2B5EF4-FFF2-40B4-BE49-F238E27FC236}">
                <a16:creationId xmlns:a16="http://schemas.microsoft.com/office/drawing/2014/main" id="{C8492F5B-C010-46C9-A95F-D655E5D02255}"/>
              </a:ext>
            </a:extLst>
          </p:cNvPr>
          <p:cNvSpPr/>
          <p:nvPr/>
        </p:nvSpPr>
        <p:spPr>
          <a:xfrm>
            <a:off x="3138577" y="1793259"/>
            <a:ext cx="3726193" cy="4858989"/>
          </a:xfrm>
          <a:custGeom>
            <a:avLst/>
            <a:gdLst>
              <a:gd name="connsiteX0" fmla="*/ 0 w 3726193"/>
              <a:gd name="connsiteY0" fmla="*/ 621045 h 4858989"/>
              <a:gd name="connsiteX1" fmla="*/ 621045 w 3726193"/>
              <a:gd name="connsiteY1" fmla="*/ 0 h 4858989"/>
              <a:gd name="connsiteX2" fmla="*/ 1142707 w 3726193"/>
              <a:gd name="connsiteY2" fmla="*/ 0 h 4858989"/>
              <a:gd name="connsiteX3" fmla="*/ 1664368 w 3726193"/>
              <a:gd name="connsiteY3" fmla="*/ 0 h 4858989"/>
              <a:gd name="connsiteX4" fmla="*/ 2210871 w 3726193"/>
              <a:gd name="connsiteY4" fmla="*/ 0 h 4858989"/>
              <a:gd name="connsiteX5" fmla="*/ 2633168 w 3726193"/>
              <a:gd name="connsiteY5" fmla="*/ 0 h 4858989"/>
              <a:gd name="connsiteX6" fmla="*/ 3105148 w 3726193"/>
              <a:gd name="connsiteY6" fmla="*/ 0 h 4858989"/>
              <a:gd name="connsiteX7" fmla="*/ 3726193 w 3726193"/>
              <a:gd name="connsiteY7" fmla="*/ 621045 h 4858989"/>
              <a:gd name="connsiteX8" fmla="*/ 3726193 w 3726193"/>
              <a:gd name="connsiteY8" fmla="*/ 1029238 h 4858989"/>
              <a:gd name="connsiteX9" fmla="*/ 3726193 w 3726193"/>
              <a:gd name="connsiteY9" fmla="*/ 1545938 h 4858989"/>
              <a:gd name="connsiteX10" fmla="*/ 3726193 w 3726193"/>
              <a:gd name="connsiteY10" fmla="*/ 1954131 h 4858989"/>
              <a:gd name="connsiteX11" fmla="*/ 3726193 w 3726193"/>
              <a:gd name="connsiteY11" fmla="*/ 2470830 h 4858989"/>
              <a:gd name="connsiteX12" fmla="*/ 3726193 w 3726193"/>
              <a:gd name="connsiteY12" fmla="*/ 2987530 h 4858989"/>
              <a:gd name="connsiteX13" fmla="*/ 3726193 w 3726193"/>
              <a:gd name="connsiteY13" fmla="*/ 3576568 h 4858989"/>
              <a:gd name="connsiteX14" fmla="*/ 3726193 w 3726193"/>
              <a:gd name="connsiteY14" fmla="*/ 4237944 h 4858989"/>
              <a:gd name="connsiteX15" fmla="*/ 3105148 w 3726193"/>
              <a:gd name="connsiteY15" fmla="*/ 4858989 h 4858989"/>
              <a:gd name="connsiteX16" fmla="*/ 2633168 w 3726193"/>
              <a:gd name="connsiteY16" fmla="*/ 4858989 h 4858989"/>
              <a:gd name="connsiteX17" fmla="*/ 2186030 w 3726193"/>
              <a:gd name="connsiteY17" fmla="*/ 4858989 h 4858989"/>
              <a:gd name="connsiteX18" fmla="*/ 1639527 w 3726193"/>
              <a:gd name="connsiteY18" fmla="*/ 4858989 h 4858989"/>
              <a:gd name="connsiteX19" fmla="*/ 1192389 w 3726193"/>
              <a:gd name="connsiteY19" fmla="*/ 4858989 h 4858989"/>
              <a:gd name="connsiteX20" fmla="*/ 621045 w 3726193"/>
              <a:gd name="connsiteY20" fmla="*/ 4858989 h 4858989"/>
              <a:gd name="connsiteX21" fmla="*/ 0 w 3726193"/>
              <a:gd name="connsiteY21" fmla="*/ 4237944 h 4858989"/>
              <a:gd name="connsiteX22" fmla="*/ 0 w 3726193"/>
              <a:gd name="connsiteY22" fmla="*/ 3757413 h 4858989"/>
              <a:gd name="connsiteX23" fmla="*/ 0 w 3726193"/>
              <a:gd name="connsiteY23" fmla="*/ 3204544 h 4858989"/>
              <a:gd name="connsiteX24" fmla="*/ 0 w 3726193"/>
              <a:gd name="connsiteY24" fmla="*/ 2615506 h 4858989"/>
              <a:gd name="connsiteX25" fmla="*/ 0 w 3726193"/>
              <a:gd name="connsiteY25" fmla="*/ 2062638 h 4858989"/>
              <a:gd name="connsiteX26" fmla="*/ 0 w 3726193"/>
              <a:gd name="connsiteY26" fmla="*/ 1545938 h 4858989"/>
              <a:gd name="connsiteX27" fmla="*/ 0 w 3726193"/>
              <a:gd name="connsiteY27" fmla="*/ 621045 h 485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726193" h="4858989" extrusionOk="0">
                <a:moveTo>
                  <a:pt x="0" y="621045"/>
                </a:moveTo>
                <a:cubicBezTo>
                  <a:pt x="-52823" y="195015"/>
                  <a:pt x="227645" y="54565"/>
                  <a:pt x="621045" y="0"/>
                </a:cubicBezTo>
                <a:cubicBezTo>
                  <a:pt x="876367" y="-18348"/>
                  <a:pt x="954439" y="29884"/>
                  <a:pt x="1142707" y="0"/>
                </a:cubicBezTo>
                <a:cubicBezTo>
                  <a:pt x="1330975" y="-29884"/>
                  <a:pt x="1508094" y="1205"/>
                  <a:pt x="1664368" y="0"/>
                </a:cubicBezTo>
                <a:cubicBezTo>
                  <a:pt x="1820642" y="-1205"/>
                  <a:pt x="1990003" y="30143"/>
                  <a:pt x="2210871" y="0"/>
                </a:cubicBezTo>
                <a:cubicBezTo>
                  <a:pt x="2431739" y="-30143"/>
                  <a:pt x="2520243" y="30632"/>
                  <a:pt x="2633168" y="0"/>
                </a:cubicBezTo>
                <a:cubicBezTo>
                  <a:pt x="2746093" y="-30632"/>
                  <a:pt x="2893036" y="21020"/>
                  <a:pt x="3105148" y="0"/>
                </a:cubicBezTo>
                <a:cubicBezTo>
                  <a:pt x="3451938" y="32133"/>
                  <a:pt x="3727703" y="377341"/>
                  <a:pt x="3726193" y="621045"/>
                </a:cubicBezTo>
                <a:cubicBezTo>
                  <a:pt x="3732234" y="805210"/>
                  <a:pt x="3690507" y="866854"/>
                  <a:pt x="3726193" y="1029238"/>
                </a:cubicBezTo>
                <a:cubicBezTo>
                  <a:pt x="3761879" y="1191622"/>
                  <a:pt x="3715371" y="1421360"/>
                  <a:pt x="3726193" y="1545938"/>
                </a:cubicBezTo>
                <a:cubicBezTo>
                  <a:pt x="3737015" y="1670516"/>
                  <a:pt x="3721227" y="1805560"/>
                  <a:pt x="3726193" y="1954131"/>
                </a:cubicBezTo>
                <a:cubicBezTo>
                  <a:pt x="3731159" y="2102702"/>
                  <a:pt x="3681914" y="2339893"/>
                  <a:pt x="3726193" y="2470830"/>
                </a:cubicBezTo>
                <a:cubicBezTo>
                  <a:pt x="3770472" y="2601767"/>
                  <a:pt x="3721991" y="2876668"/>
                  <a:pt x="3726193" y="2987530"/>
                </a:cubicBezTo>
                <a:cubicBezTo>
                  <a:pt x="3730395" y="3098392"/>
                  <a:pt x="3713025" y="3441527"/>
                  <a:pt x="3726193" y="3576568"/>
                </a:cubicBezTo>
                <a:cubicBezTo>
                  <a:pt x="3739361" y="3711609"/>
                  <a:pt x="3671229" y="3941589"/>
                  <a:pt x="3726193" y="4237944"/>
                </a:cubicBezTo>
                <a:cubicBezTo>
                  <a:pt x="3716911" y="4588035"/>
                  <a:pt x="3437984" y="4817237"/>
                  <a:pt x="3105148" y="4858989"/>
                </a:cubicBezTo>
                <a:cubicBezTo>
                  <a:pt x="2960630" y="4869167"/>
                  <a:pt x="2788175" y="4827271"/>
                  <a:pt x="2633168" y="4858989"/>
                </a:cubicBezTo>
                <a:cubicBezTo>
                  <a:pt x="2478161" y="4890707"/>
                  <a:pt x="2348138" y="4813761"/>
                  <a:pt x="2186030" y="4858989"/>
                </a:cubicBezTo>
                <a:cubicBezTo>
                  <a:pt x="2023922" y="4904217"/>
                  <a:pt x="1888445" y="4820762"/>
                  <a:pt x="1639527" y="4858989"/>
                </a:cubicBezTo>
                <a:cubicBezTo>
                  <a:pt x="1390609" y="4897216"/>
                  <a:pt x="1379756" y="4810805"/>
                  <a:pt x="1192389" y="4858989"/>
                </a:cubicBezTo>
                <a:cubicBezTo>
                  <a:pt x="1005022" y="4907173"/>
                  <a:pt x="895119" y="4848275"/>
                  <a:pt x="621045" y="4858989"/>
                </a:cubicBezTo>
                <a:cubicBezTo>
                  <a:pt x="179036" y="4833077"/>
                  <a:pt x="30844" y="4623439"/>
                  <a:pt x="0" y="4237944"/>
                </a:cubicBezTo>
                <a:cubicBezTo>
                  <a:pt x="-46512" y="4053929"/>
                  <a:pt x="54524" y="3878616"/>
                  <a:pt x="0" y="3757413"/>
                </a:cubicBezTo>
                <a:cubicBezTo>
                  <a:pt x="-54524" y="3636210"/>
                  <a:pt x="64905" y="3371393"/>
                  <a:pt x="0" y="3204544"/>
                </a:cubicBezTo>
                <a:cubicBezTo>
                  <a:pt x="-64905" y="3037695"/>
                  <a:pt x="53349" y="2834489"/>
                  <a:pt x="0" y="2615506"/>
                </a:cubicBezTo>
                <a:cubicBezTo>
                  <a:pt x="-53349" y="2396523"/>
                  <a:pt x="61775" y="2261636"/>
                  <a:pt x="0" y="2062638"/>
                </a:cubicBezTo>
                <a:cubicBezTo>
                  <a:pt x="-61775" y="1863640"/>
                  <a:pt x="5356" y="1722605"/>
                  <a:pt x="0" y="1545938"/>
                </a:cubicBezTo>
                <a:cubicBezTo>
                  <a:pt x="-5356" y="1369271"/>
                  <a:pt x="69465" y="960822"/>
                  <a:pt x="0" y="621045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16" name="Rektangel: afrundede hjørner 15">
            <a:extLst>
              <a:ext uri="{FF2B5EF4-FFF2-40B4-BE49-F238E27FC236}">
                <a16:creationId xmlns:a16="http://schemas.microsoft.com/office/drawing/2014/main" id="{60697E15-2C40-4FF0-9D58-EEF69398899C}"/>
              </a:ext>
            </a:extLst>
          </p:cNvPr>
          <p:cNvSpPr/>
          <p:nvPr/>
        </p:nvSpPr>
        <p:spPr>
          <a:xfrm>
            <a:off x="794952" y="1757698"/>
            <a:ext cx="1724423" cy="4858989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Black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1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Black"/>
                <a:ea typeface="+mn-ea"/>
                <a:cs typeface="+mn-cs"/>
              </a:rPr>
              <a:t>Velkomstmøde med departements chefen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000" b="1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  <a:p>
            <a:r>
              <a:rPr lang="da-DK" sz="1100" i="1" dirty="0">
                <a:solidFill>
                  <a:schemeClr val="tx1"/>
                </a:solidFill>
              </a:rPr>
              <a:t>Velkommen til departementet inkl. kort introduktion til:</a:t>
            </a:r>
          </a:p>
          <a:p>
            <a:endParaRPr lang="da-DK" sz="1100" i="1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a-DK" sz="1100" i="1" dirty="0">
                <a:solidFill>
                  <a:schemeClr val="tx1"/>
                </a:solidFill>
              </a:rPr>
              <a:t>Vores værdier: </a:t>
            </a:r>
          </a:p>
          <a:p>
            <a:endParaRPr lang="da-DK" sz="1100" i="1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a-DK" sz="1100" i="1" dirty="0">
                <a:solidFill>
                  <a:schemeClr val="tx1"/>
                </a:solidFill>
              </a:rPr>
              <a:t>Kodeks VII om centrale pligter for  embedsmænd i forbindelse med rådgivning og bistand til ministre</a:t>
            </a:r>
          </a:p>
          <a:p>
            <a:endParaRPr lang="da-DK" sz="1100" i="1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da-DK" sz="1100" i="1" dirty="0">
                <a:solidFill>
                  <a:schemeClr val="tx1"/>
                </a:solidFill>
              </a:rPr>
              <a:t>Departements-chefernes leveregler</a:t>
            </a:r>
          </a:p>
        </p:txBody>
      </p:sp>
      <p:sp>
        <p:nvSpPr>
          <p:cNvPr id="18" name="Rektangel: afrundede hjørner 17">
            <a:extLst>
              <a:ext uri="{FF2B5EF4-FFF2-40B4-BE49-F238E27FC236}">
                <a16:creationId xmlns:a16="http://schemas.microsoft.com/office/drawing/2014/main" id="{564E7B24-B40C-4749-980E-5B05CAC3483F}"/>
              </a:ext>
            </a:extLst>
          </p:cNvPr>
          <p:cNvSpPr/>
          <p:nvPr/>
        </p:nvSpPr>
        <p:spPr>
          <a:xfrm>
            <a:off x="824162" y="1757698"/>
            <a:ext cx="1724423" cy="4858989"/>
          </a:xfrm>
          <a:custGeom>
            <a:avLst/>
            <a:gdLst>
              <a:gd name="connsiteX0" fmla="*/ 0 w 1724423"/>
              <a:gd name="connsiteY0" fmla="*/ 287410 h 4858989"/>
              <a:gd name="connsiteX1" fmla="*/ 287410 w 1724423"/>
              <a:gd name="connsiteY1" fmla="*/ 0 h 4858989"/>
              <a:gd name="connsiteX2" fmla="*/ 873708 w 1724423"/>
              <a:gd name="connsiteY2" fmla="*/ 0 h 4858989"/>
              <a:gd name="connsiteX3" fmla="*/ 1437013 w 1724423"/>
              <a:gd name="connsiteY3" fmla="*/ 0 h 4858989"/>
              <a:gd name="connsiteX4" fmla="*/ 1724423 w 1724423"/>
              <a:gd name="connsiteY4" fmla="*/ 287410 h 4858989"/>
              <a:gd name="connsiteX5" fmla="*/ 1724423 w 1724423"/>
              <a:gd name="connsiteY5" fmla="*/ 822931 h 4858989"/>
              <a:gd name="connsiteX6" fmla="*/ 1724423 w 1724423"/>
              <a:gd name="connsiteY6" fmla="*/ 1229927 h 4858989"/>
              <a:gd name="connsiteX7" fmla="*/ 1724423 w 1724423"/>
              <a:gd name="connsiteY7" fmla="*/ 1722607 h 4858989"/>
              <a:gd name="connsiteX8" fmla="*/ 1724423 w 1724423"/>
              <a:gd name="connsiteY8" fmla="*/ 2258128 h 4858989"/>
              <a:gd name="connsiteX9" fmla="*/ 1724423 w 1724423"/>
              <a:gd name="connsiteY9" fmla="*/ 2793649 h 4858989"/>
              <a:gd name="connsiteX10" fmla="*/ 1724423 w 1724423"/>
              <a:gd name="connsiteY10" fmla="*/ 3200645 h 4858989"/>
              <a:gd name="connsiteX11" fmla="*/ 1724423 w 1724423"/>
              <a:gd name="connsiteY11" fmla="*/ 3736166 h 4858989"/>
              <a:gd name="connsiteX12" fmla="*/ 1724423 w 1724423"/>
              <a:gd name="connsiteY12" fmla="*/ 4571579 h 4858989"/>
              <a:gd name="connsiteX13" fmla="*/ 1437013 w 1724423"/>
              <a:gd name="connsiteY13" fmla="*/ 4858989 h 4858989"/>
              <a:gd name="connsiteX14" fmla="*/ 839219 w 1724423"/>
              <a:gd name="connsiteY14" fmla="*/ 4858989 h 4858989"/>
              <a:gd name="connsiteX15" fmla="*/ 287410 w 1724423"/>
              <a:gd name="connsiteY15" fmla="*/ 4858989 h 4858989"/>
              <a:gd name="connsiteX16" fmla="*/ 0 w 1724423"/>
              <a:gd name="connsiteY16" fmla="*/ 4571579 h 4858989"/>
              <a:gd name="connsiteX17" fmla="*/ 0 w 1724423"/>
              <a:gd name="connsiteY17" fmla="*/ 4164583 h 4858989"/>
              <a:gd name="connsiteX18" fmla="*/ 0 w 1724423"/>
              <a:gd name="connsiteY18" fmla="*/ 3714745 h 4858989"/>
              <a:gd name="connsiteX19" fmla="*/ 0 w 1724423"/>
              <a:gd name="connsiteY19" fmla="*/ 3179224 h 4858989"/>
              <a:gd name="connsiteX20" fmla="*/ 0 w 1724423"/>
              <a:gd name="connsiteY20" fmla="*/ 2686545 h 4858989"/>
              <a:gd name="connsiteX21" fmla="*/ 0 w 1724423"/>
              <a:gd name="connsiteY21" fmla="*/ 2151024 h 4858989"/>
              <a:gd name="connsiteX22" fmla="*/ 0 w 1724423"/>
              <a:gd name="connsiteY22" fmla="*/ 1572661 h 4858989"/>
              <a:gd name="connsiteX23" fmla="*/ 0 w 1724423"/>
              <a:gd name="connsiteY23" fmla="*/ 994298 h 4858989"/>
              <a:gd name="connsiteX24" fmla="*/ 0 w 1724423"/>
              <a:gd name="connsiteY24" fmla="*/ 287410 h 4858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724423" h="4858989" extrusionOk="0">
                <a:moveTo>
                  <a:pt x="0" y="287410"/>
                </a:moveTo>
                <a:cubicBezTo>
                  <a:pt x="-17823" y="100661"/>
                  <a:pt x="109844" y="20387"/>
                  <a:pt x="287410" y="0"/>
                </a:cubicBezTo>
                <a:cubicBezTo>
                  <a:pt x="482698" y="-67640"/>
                  <a:pt x="627741" y="29174"/>
                  <a:pt x="873708" y="0"/>
                </a:cubicBezTo>
                <a:cubicBezTo>
                  <a:pt x="1119675" y="-29174"/>
                  <a:pt x="1303110" y="6806"/>
                  <a:pt x="1437013" y="0"/>
                </a:cubicBezTo>
                <a:cubicBezTo>
                  <a:pt x="1590255" y="-2631"/>
                  <a:pt x="1735664" y="117435"/>
                  <a:pt x="1724423" y="287410"/>
                </a:cubicBezTo>
                <a:cubicBezTo>
                  <a:pt x="1761456" y="464162"/>
                  <a:pt x="1683496" y="604852"/>
                  <a:pt x="1724423" y="822931"/>
                </a:cubicBezTo>
                <a:cubicBezTo>
                  <a:pt x="1765350" y="1041010"/>
                  <a:pt x="1676302" y="1072758"/>
                  <a:pt x="1724423" y="1229927"/>
                </a:cubicBezTo>
                <a:cubicBezTo>
                  <a:pt x="1772544" y="1387096"/>
                  <a:pt x="1675786" y="1586667"/>
                  <a:pt x="1724423" y="1722607"/>
                </a:cubicBezTo>
                <a:cubicBezTo>
                  <a:pt x="1773060" y="1858547"/>
                  <a:pt x="1717076" y="2029467"/>
                  <a:pt x="1724423" y="2258128"/>
                </a:cubicBezTo>
                <a:cubicBezTo>
                  <a:pt x="1731770" y="2486789"/>
                  <a:pt x="1691073" y="2539246"/>
                  <a:pt x="1724423" y="2793649"/>
                </a:cubicBezTo>
                <a:cubicBezTo>
                  <a:pt x="1757773" y="3048052"/>
                  <a:pt x="1718574" y="3056900"/>
                  <a:pt x="1724423" y="3200645"/>
                </a:cubicBezTo>
                <a:cubicBezTo>
                  <a:pt x="1730272" y="3344390"/>
                  <a:pt x="1707281" y="3559381"/>
                  <a:pt x="1724423" y="3736166"/>
                </a:cubicBezTo>
                <a:cubicBezTo>
                  <a:pt x="1741565" y="3912951"/>
                  <a:pt x="1708177" y="4231757"/>
                  <a:pt x="1724423" y="4571579"/>
                </a:cubicBezTo>
                <a:cubicBezTo>
                  <a:pt x="1714666" y="4766281"/>
                  <a:pt x="1590943" y="4853182"/>
                  <a:pt x="1437013" y="4858989"/>
                </a:cubicBezTo>
                <a:cubicBezTo>
                  <a:pt x="1151746" y="4910745"/>
                  <a:pt x="1022902" y="4832410"/>
                  <a:pt x="839219" y="4858989"/>
                </a:cubicBezTo>
                <a:cubicBezTo>
                  <a:pt x="655536" y="4885568"/>
                  <a:pt x="489885" y="4847665"/>
                  <a:pt x="287410" y="4858989"/>
                </a:cubicBezTo>
                <a:cubicBezTo>
                  <a:pt x="99321" y="4896075"/>
                  <a:pt x="-1168" y="4699042"/>
                  <a:pt x="0" y="4571579"/>
                </a:cubicBezTo>
                <a:cubicBezTo>
                  <a:pt x="-44072" y="4377789"/>
                  <a:pt x="34849" y="4253088"/>
                  <a:pt x="0" y="4164583"/>
                </a:cubicBezTo>
                <a:cubicBezTo>
                  <a:pt x="-34849" y="4076078"/>
                  <a:pt x="45763" y="3900281"/>
                  <a:pt x="0" y="3714745"/>
                </a:cubicBezTo>
                <a:cubicBezTo>
                  <a:pt x="-45763" y="3529209"/>
                  <a:pt x="39291" y="3428819"/>
                  <a:pt x="0" y="3179224"/>
                </a:cubicBezTo>
                <a:cubicBezTo>
                  <a:pt x="-39291" y="2929629"/>
                  <a:pt x="31312" y="2896393"/>
                  <a:pt x="0" y="2686545"/>
                </a:cubicBezTo>
                <a:cubicBezTo>
                  <a:pt x="-31312" y="2476697"/>
                  <a:pt x="29091" y="2335646"/>
                  <a:pt x="0" y="2151024"/>
                </a:cubicBezTo>
                <a:cubicBezTo>
                  <a:pt x="-29091" y="1966402"/>
                  <a:pt x="2404" y="1824598"/>
                  <a:pt x="0" y="1572661"/>
                </a:cubicBezTo>
                <a:cubicBezTo>
                  <a:pt x="-2404" y="1320724"/>
                  <a:pt x="6138" y="1140790"/>
                  <a:pt x="0" y="994298"/>
                </a:cubicBezTo>
                <a:cubicBezTo>
                  <a:pt x="-6138" y="847806"/>
                  <a:pt x="53002" y="432503"/>
                  <a:pt x="0" y="287410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F2A1A78D-7E5F-4D9D-9945-FBFBD38F56F6}"/>
              </a:ext>
            </a:extLst>
          </p:cNvPr>
          <p:cNvSpPr txBox="1"/>
          <p:nvPr/>
        </p:nvSpPr>
        <p:spPr>
          <a:xfrm>
            <a:off x="695323" y="927669"/>
            <a:ext cx="113866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da-DK" sz="12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Vi sætter mål for din udvikling allerede fra start. Foruden et velkomstmøde med departementschefen og fælles </a:t>
            </a:r>
            <a:r>
              <a:rPr kumimoji="0" lang="da-DK" sz="1200" b="0" i="1" u="none" strike="noStrike" kern="1200" cap="none" spc="0" normalizeH="0" baseline="0" noProof="0" dirty="0" err="1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onboarding</a:t>
            </a:r>
            <a:r>
              <a:rPr kumimoji="0" lang="da-DK" sz="1200" b="0" i="1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 bliver alle n</a:t>
            </a:r>
            <a:r>
              <a:rPr lang="da-DK" sz="1200" i="1" dirty="0" err="1">
                <a:latin typeface="+mn-lt"/>
                <a:ea typeface="+mn-ea"/>
                <a:cs typeface="+mn-cs"/>
              </a:rPr>
              <a:t>ye</a:t>
            </a:r>
            <a:r>
              <a:rPr lang="da-DK" sz="1200" i="1" dirty="0">
                <a:latin typeface="+mn-lt"/>
                <a:ea typeface="+mn-ea"/>
                <a:cs typeface="+mn-cs"/>
              </a:rPr>
              <a:t> medarbejdere i departementet fra august 2026 tilbudt et udviklingsforløb, så de bliver klædt på til at lykkes i jobbet som embedsmænd</a:t>
            </a:r>
            <a:r>
              <a:rPr lang="da-DK" sz="1200" i="1" dirty="0"/>
              <a:t>. Erfarne medarbejdere, som er nye på Indenrigs- og Sundhedsministeriets område eller i centraladministrationen, vil blive tilbudt udvalgte dele af udviklingsforløbet.</a:t>
            </a:r>
            <a:r>
              <a:rPr lang="da-DK" sz="1200" i="1" dirty="0">
                <a:latin typeface="+mn-lt"/>
                <a:ea typeface="+mn-ea"/>
                <a:cs typeface="+mn-cs"/>
              </a:rPr>
              <a:t> </a:t>
            </a:r>
            <a:endParaRPr lang="da-DK" sz="1200" dirty="0">
              <a:solidFill>
                <a:srgbClr val="FF0000"/>
              </a:solidFill>
            </a:endParaRPr>
          </a:p>
        </p:txBody>
      </p:sp>
      <p:sp>
        <p:nvSpPr>
          <p:cNvPr id="9" name="Rektangel: afrundede hjørner 8">
            <a:extLst>
              <a:ext uri="{FF2B5EF4-FFF2-40B4-BE49-F238E27FC236}">
                <a16:creationId xmlns:a16="http://schemas.microsoft.com/office/drawing/2014/main" id="{4933F297-CA5E-47E6-97B1-416ED629F888}"/>
              </a:ext>
            </a:extLst>
          </p:cNvPr>
          <p:cNvSpPr/>
          <p:nvPr/>
        </p:nvSpPr>
        <p:spPr>
          <a:xfrm>
            <a:off x="7290964" y="1757699"/>
            <a:ext cx="3517527" cy="486147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spcCol="360000" rtlCol="0" anchor="t"/>
          <a:lstStyle/>
          <a:p>
            <a:pPr algn="ctr"/>
            <a:endParaRPr lang="da-DK" sz="14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da-DK" sz="14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da-DK" sz="1400" b="1" dirty="0">
              <a:solidFill>
                <a:schemeClr val="tx1"/>
              </a:solidFill>
              <a:latin typeface="+mj-lt"/>
            </a:endParaRPr>
          </a:p>
          <a:p>
            <a:pPr algn="ctr"/>
            <a:r>
              <a:rPr lang="da-DK" sz="1400" b="1" dirty="0">
                <a:solidFill>
                  <a:schemeClr val="tx1"/>
                </a:solidFill>
                <a:latin typeface="+mj-lt"/>
              </a:rPr>
              <a:t>‘Godt fra start i ISM’</a:t>
            </a:r>
          </a:p>
          <a:p>
            <a:pPr algn="ctr"/>
            <a:r>
              <a:rPr lang="da-DK" sz="1400" dirty="0">
                <a:solidFill>
                  <a:schemeClr val="tx1"/>
                </a:solidFill>
              </a:rPr>
              <a:t>Udviklingsforløb for nye medarbejdere og for erfarne, men nye på ISM´s område eller i centraladministrationen</a:t>
            </a:r>
          </a:p>
          <a:p>
            <a:pPr algn="ctr"/>
            <a:endParaRPr lang="da-DK" sz="1400" b="1" dirty="0">
              <a:solidFill>
                <a:schemeClr val="tx1"/>
              </a:solidFill>
              <a:latin typeface="+mj-lt"/>
            </a:endParaRPr>
          </a:p>
          <a:p>
            <a:pPr algn="ctr"/>
            <a:endParaRPr lang="da-DK" sz="1100" i="1" dirty="0">
              <a:solidFill>
                <a:schemeClr val="tx1"/>
              </a:solidFill>
            </a:endParaRPr>
          </a:p>
          <a:p>
            <a:pPr algn="ctr"/>
            <a:r>
              <a:rPr lang="da-DK" sz="1100" b="1" i="1" dirty="0">
                <a:solidFill>
                  <a:schemeClr val="tx1"/>
                </a:solidFill>
              </a:rPr>
              <a:t>Mesterlære til embedsmandshåndværket</a:t>
            </a:r>
          </a:p>
          <a:p>
            <a:pPr algn="ctr"/>
            <a:r>
              <a:rPr lang="da-DK" sz="1100" i="1" dirty="0">
                <a:solidFill>
                  <a:schemeClr val="tx1"/>
                </a:solidFill>
              </a:rPr>
              <a:t>(individuelt i center/kontor)</a:t>
            </a:r>
          </a:p>
          <a:p>
            <a:pPr algn="ctr"/>
            <a:br>
              <a:rPr lang="da-DK" sz="1100" i="1" dirty="0">
                <a:solidFill>
                  <a:schemeClr val="tx1"/>
                </a:solidFill>
              </a:rPr>
            </a:br>
            <a:r>
              <a:rPr lang="da-DK" sz="1100" b="1" i="1" dirty="0">
                <a:solidFill>
                  <a:schemeClr val="tx1"/>
                </a:solidFill>
              </a:rPr>
              <a:t>Udviklingsmoduler</a:t>
            </a:r>
          </a:p>
          <a:p>
            <a:pPr algn="ctr"/>
            <a:r>
              <a:rPr lang="da-DK" sz="1100" i="1" dirty="0">
                <a:solidFill>
                  <a:schemeClr val="tx1"/>
                </a:solidFill>
              </a:rPr>
              <a:t>(fælles for nye medarbejdere)</a:t>
            </a:r>
            <a:endParaRPr lang="da-DK" sz="1400" i="1" dirty="0"/>
          </a:p>
        </p:txBody>
      </p:sp>
      <p:sp>
        <p:nvSpPr>
          <p:cNvPr id="10" name="Rektangel: afrundede hjørner 9">
            <a:extLst>
              <a:ext uri="{FF2B5EF4-FFF2-40B4-BE49-F238E27FC236}">
                <a16:creationId xmlns:a16="http://schemas.microsoft.com/office/drawing/2014/main" id="{A73F304D-3D59-4D9C-BD5E-59736B67AF48}"/>
              </a:ext>
            </a:extLst>
          </p:cNvPr>
          <p:cNvSpPr/>
          <p:nvPr/>
        </p:nvSpPr>
        <p:spPr>
          <a:xfrm>
            <a:off x="7337114" y="1793259"/>
            <a:ext cx="3511403" cy="4857000"/>
          </a:xfrm>
          <a:custGeom>
            <a:avLst/>
            <a:gdLst>
              <a:gd name="connsiteX0" fmla="*/ 0 w 3511403"/>
              <a:gd name="connsiteY0" fmla="*/ 585246 h 4857000"/>
              <a:gd name="connsiteX1" fmla="*/ 585246 w 3511403"/>
              <a:gd name="connsiteY1" fmla="*/ 0 h 4857000"/>
              <a:gd name="connsiteX2" fmla="*/ 1193883 w 3511403"/>
              <a:gd name="connsiteY2" fmla="*/ 0 h 4857000"/>
              <a:gd name="connsiteX3" fmla="*/ 1802520 w 3511403"/>
              <a:gd name="connsiteY3" fmla="*/ 0 h 4857000"/>
              <a:gd name="connsiteX4" fmla="*/ 2926157 w 3511403"/>
              <a:gd name="connsiteY4" fmla="*/ 0 h 4857000"/>
              <a:gd name="connsiteX5" fmla="*/ 3511403 w 3511403"/>
              <a:gd name="connsiteY5" fmla="*/ 585246 h 4857000"/>
              <a:gd name="connsiteX6" fmla="*/ 3511403 w 3511403"/>
              <a:gd name="connsiteY6" fmla="*/ 1148755 h 4857000"/>
              <a:gd name="connsiteX7" fmla="*/ 3511403 w 3511403"/>
              <a:gd name="connsiteY7" fmla="*/ 1638534 h 4857000"/>
              <a:gd name="connsiteX8" fmla="*/ 3511403 w 3511403"/>
              <a:gd name="connsiteY8" fmla="*/ 2165178 h 4857000"/>
              <a:gd name="connsiteX9" fmla="*/ 3511403 w 3511403"/>
              <a:gd name="connsiteY9" fmla="*/ 2691822 h 4857000"/>
              <a:gd name="connsiteX10" fmla="*/ 3511403 w 3511403"/>
              <a:gd name="connsiteY10" fmla="*/ 3107871 h 4857000"/>
              <a:gd name="connsiteX11" fmla="*/ 3511403 w 3511403"/>
              <a:gd name="connsiteY11" fmla="*/ 3634515 h 4857000"/>
              <a:gd name="connsiteX12" fmla="*/ 3511403 w 3511403"/>
              <a:gd name="connsiteY12" fmla="*/ 4271754 h 4857000"/>
              <a:gd name="connsiteX13" fmla="*/ 2926157 w 3511403"/>
              <a:gd name="connsiteY13" fmla="*/ 4857000 h 4857000"/>
              <a:gd name="connsiteX14" fmla="*/ 2294111 w 3511403"/>
              <a:gd name="connsiteY14" fmla="*/ 4857000 h 4857000"/>
              <a:gd name="connsiteX15" fmla="*/ 1779111 w 3511403"/>
              <a:gd name="connsiteY15" fmla="*/ 4857000 h 4857000"/>
              <a:gd name="connsiteX16" fmla="*/ 1147065 w 3511403"/>
              <a:gd name="connsiteY16" fmla="*/ 4857000 h 4857000"/>
              <a:gd name="connsiteX17" fmla="*/ 585246 w 3511403"/>
              <a:gd name="connsiteY17" fmla="*/ 4857000 h 4857000"/>
              <a:gd name="connsiteX18" fmla="*/ 0 w 3511403"/>
              <a:gd name="connsiteY18" fmla="*/ 4271754 h 4857000"/>
              <a:gd name="connsiteX19" fmla="*/ 0 w 3511403"/>
              <a:gd name="connsiteY19" fmla="*/ 3781975 h 4857000"/>
              <a:gd name="connsiteX20" fmla="*/ 0 w 3511403"/>
              <a:gd name="connsiteY20" fmla="*/ 3292196 h 4857000"/>
              <a:gd name="connsiteX21" fmla="*/ 0 w 3511403"/>
              <a:gd name="connsiteY21" fmla="*/ 2765552 h 4857000"/>
              <a:gd name="connsiteX22" fmla="*/ 0 w 3511403"/>
              <a:gd name="connsiteY22" fmla="*/ 2202043 h 4857000"/>
              <a:gd name="connsiteX23" fmla="*/ 0 w 3511403"/>
              <a:gd name="connsiteY23" fmla="*/ 1638534 h 4857000"/>
              <a:gd name="connsiteX24" fmla="*/ 0 w 3511403"/>
              <a:gd name="connsiteY24" fmla="*/ 1038160 h 4857000"/>
              <a:gd name="connsiteX25" fmla="*/ 0 w 3511403"/>
              <a:gd name="connsiteY25" fmla="*/ 585246 h 485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511403" h="4857000" extrusionOk="0">
                <a:moveTo>
                  <a:pt x="0" y="585246"/>
                </a:moveTo>
                <a:cubicBezTo>
                  <a:pt x="-41546" y="196716"/>
                  <a:pt x="256336" y="6157"/>
                  <a:pt x="585246" y="0"/>
                </a:cubicBezTo>
                <a:cubicBezTo>
                  <a:pt x="814028" y="-69458"/>
                  <a:pt x="1063728" y="26673"/>
                  <a:pt x="1193883" y="0"/>
                </a:cubicBezTo>
                <a:cubicBezTo>
                  <a:pt x="1324038" y="-26673"/>
                  <a:pt x="1553398" y="61538"/>
                  <a:pt x="1802520" y="0"/>
                </a:cubicBezTo>
                <a:cubicBezTo>
                  <a:pt x="2051642" y="-61538"/>
                  <a:pt x="2578300" y="101740"/>
                  <a:pt x="2926157" y="0"/>
                </a:cubicBezTo>
                <a:cubicBezTo>
                  <a:pt x="3202626" y="-10572"/>
                  <a:pt x="3478924" y="352952"/>
                  <a:pt x="3511403" y="585246"/>
                </a:cubicBezTo>
                <a:cubicBezTo>
                  <a:pt x="3556928" y="853932"/>
                  <a:pt x="3447970" y="872832"/>
                  <a:pt x="3511403" y="1148755"/>
                </a:cubicBezTo>
                <a:cubicBezTo>
                  <a:pt x="3574836" y="1424678"/>
                  <a:pt x="3481514" y="1482956"/>
                  <a:pt x="3511403" y="1638534"/>
                </a:cubicBezTo>
                <a:cubicBezTo>
                  <a:pt x="3541292" y="1794112"/>
                  <a:pt x="3478935" y="1973062"/>
                  <a:pt x="3511403" y="2165178"/>
                </a:cubicBezTo>
                <a:cubicBezTo>
                  <a:pt x="3543871" y="2357294"/>
                  <a:pt x="3493441" y="2460072"/>
                  <a:pt x="3511403" y="2691822"/>
                </a:cubicBezTo>
                <a:cubicBezTo>
                  <a:pt x="3529365" y="2923572"/>
                  <a:pt x="3507086" y="2935083"/>
                  <a:pt x="3511403" y="3107871"/>
                </a:cubicBezTo>
                <a:cubicBezTo>
                  <a:pt x="3515720" y="3280659"/>
                  <a:pt x="3462207" y="3371293"/>
                  <a:pt x="3511403" y="3634515"/>
                </a:cubicBezTo>
                <a:cubicBezTo>
                  <a:pt x="3560599" y="3897737"/>
                  <a:pt x="3469229" y="4072818"/>
                  <a:pt x="3511403" y="4271754"/>
                </a:cubicBezTo>
                <a:cubicBezTo>
                  <a:pt x="3493327" y="4661618"/>
                  <a:pt x="3234433" y="4838926"/>
                  <a:pt x="2926157" y="4857000"/>
                </a:cubicBezTo>
                <a:cubicBezTo>
                  <a:pt x="2632276" y="4887866"/>
                  <a:pt x="2468782" y="4818616"/>
                  <a:pt x="2294111" y="4857000"/>
                </a:cubicBezTo>
                <a:cubicBezTo>
                  <a:pt x="2119440" y="4895384"/>
                  <a:pt x="1966965" y="4803718"/>
                  <a:pt x="1779111" y="4857000"/>
                </a:cubicBezTo>
                <a:cubicBezTo>
                  <a:pt x="1591257" y="4910282"/>
                  <a:pt x="1412504" y="4803361"/>
                  <a:pt x="1147065" y="4857000"/>
                </a:cubicBezTo>
                <a:cubicBezTo>
                  <a:pt x="881626" y="4910639"/>
                  <a:pt x="703290" y="4804915"/>
                  <a:pt x="585246" y="4857000"/>
                </a:cubicBezTo>
                <a:cubicBezTo>
                  <a:pt x="236351" y="4822354"/>
                  <a:pt x="40578" y="4643775"/>
                  <a:pt x="0" y="4271754"/>
                </a:cubicBezTo>
                <a:cubicBezTo>
                  <a:pt x="-28296" y="4170667"/>
                  <a:pt x="43797" y="3945604"/>
                  <a:pt x="0" y="3781975"/>
                </a:cubicBezTo>
                <a:cubicBezTo>
                  <a:pt x="-43797" y="3618346"/>
                  <a:pt x="51855" y="3409542"/>
                  <a:pt x="0" y="3292196"/>
                </a:cubicBezTo>
                <a:cubicBezTo>
                  <a:pt x="-51855" y="3174850"/>
                  <a:pt x="46747" y="2884111"/>
                  <a:pt x="0" y="2765552"/>
                </a:cubicBezTo>
                <a:cubicBezTo>
                  <a:pt x="-46747" y="2646993"/>
                  <a:pt x="66668" y="2366906"/>
                  <a:pt x="0" y="2202043"/>
                </a:cubicBezTo>
                <a:cubicBezTo>
                  <a:pt x="-66668" y="2037180"/>
                  <a:pt x="11579" y="1815461"/>
                  <a:pt x="0" y="1638534"/>
                </a:cubicBezTo>
                <a:cubicBezTo>
                  <a:pt x="-11579" y="1461607"/>
                  <a:pt x="32250" y="1158987"/>
                  <a:pt x="0" y="1038160"/>
                </a:cubicBezTo>
                <a:cubicBezTo>
                  <a:pt x="-32250" y="917333"/>
                  <a:pt x="49568" y="803382"/>
                  <a:pt x="0" y="585246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266A7CF8-B705-422B-9A7D-C5C359BB3089}"/>
              </a:ext>
            </a:extLst>
          </p:cNvPr>
          <p:cNvSpPr txBox="1"/>
          <p:nvPr/>
        </p:nvSpPr>
        <p:spPr>
          <a:xfrm>
            <a:off x="7678127" y="1850413"/>
            <a:ext cx="27432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1" dirty="0">
                <a:solidFill>
                  <a:schemeClr val="tx1"/>
                </a:solidFill>
                <a:latin typeface="+mj-lt"/>
              </a:rPr>
              <a:t>På vej!</a:t>
            </a:r>
          </a:p>
          <a:p>
            <a:pPr algn="ctr"/>
            <a:r>
              <a:rPr lang="da-DK" sz="1300" dirty="0">
                <a:solidFill>
                  <a:schemeClr val="tx1"/>
                </a:solidFill>
              </a:rPr>
              <a:t>Klar august 2026</a:t>
            </a:r>
          </a:p>
        </p:txBody>
      </p:sp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86256458-AEE3-452B-96A1-E6680DE1B91F}"/>
              </a:ext>
            </a:extLst>
          </p:cNvPr>
          <p:cNvSpPr/>
          <p:nvPr/>
        </p:nvSpPr>
        <p:spPr>
          <a:xfrm>
            <a:off x="7048656" y="1574000"/>
            <a:ext cx="4002142" cy="5166611"/>
          </a:xfrm>
          <a:prstGeom prst="roundRect">
            <a:avLst/>
          </a:prstGeom>
          <a:solidFill>
            <a:schemeClr val="accent3">
              <a:alpha val="55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2254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3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el 14">
            <a:extLst>
              <a:ext uri="{FF2B5EF4-FFF2-40B4-BE49-F238E27FC236}">
                <a16:creationId xmlns:a16="http://schemas.microsoft.com/office/drawing/2014/main" id="{9A6FFB6C-3E66-4A43-80AB-0E664FAD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452186"/>
            <a:ext cx="10675409" cy="542415"/>
          </a:xfrm>
        </p:spPr>
        <p:txBody>
          <a:bodyPr vert="horz" rIns="0"/>
          <a:lstStyle/>
          <a:p>
            <a:r>
              <a:rPr lang="da-DK" dirty="0"/>
              <a:t>Udvikling i hele arbejdslivet</a:t>
            </a:r>
            <a:br>
              <a:rPr lang="da-DK" dirty="0"/>
            </a:br>
            <a:endParaRPr lang="da-DK" sz="14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Rektangel: afrundede hjørner 2">
            <a:extLst>
              <a:ext uri="{FF2B5EF4-FFF2-40B4-BE49-F238E27FC236}">
                <a16:creationId xmlns:a16="http://schemas.microsoft.com/office/drawing/2014/main" id="{517F4710-429A-4EB4-B537-E746173E89CE}"/>
              </a:ext>
            </a:extLst>
          </p:cNvPr>
          <p:cNvSpPr/>
          <p:nvPr/>
        </p:nvSpPr>
        <p:spPr>
          <a:xfrm>
            <a:off x="695324" y="1905601"/>
            <a:ext cx="7180446" cy="445542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spcCol="360000" rtlCol="0" anchor="t"/>
          <a:lstStyle/>
          <a:p>
            <a:pPr algn="ctr"/>
            <a:r>
              <a:rPr lang="da-DK" sz="1400" b="1" dirty="0">
                <a:solidFill>
                  <a:schemeClr val="tx1"/>
                </a:solidFill>
                <a:latin typeface="+mj-lt"/>
              </a:rPr>
              <a:t>Læring og udvikling på jobbet </a:t>
            </a:r>
          </a:p>
          <a:p>
            <a:endParaRPr lang="da-DK" sz="1400" b="1" dirty="0">
              <a:solidFill>
                <a:schemeClr val="tx1"/>
              </a:solidFill>
            </a:endParaRPr>
          </a:p>
          <a:p>
            <a:endParaRPr lang="da-DK" sz="1400" b="1" dirty="0">
              <a:solidFill>
                <a:schemeClr val="tx1"/>
              </a:solidFill>
            </a:endParaRPr>
          </a:p>
          <a:p>
            <a:endParaRPr lang="da-DK" sz="1400" i="1" dirty="0">
              <a:solidFill>
                <a:schemeClr val="tx1"/>
              </a:solidFill>
            </a:endParaRPr>
          </a:p>
        </p:txBody>
      </p:sp>
      <p:sp>
        <p:nvSpPr>
          <p:cNvPr id="12" name="Rektangel: afrundede hjørner 11">
            <a:extLst>
              <a:ext uri="{FF2B5EF4-FFF2-40B4-BE49-F238E27FC236}">
                <a16:creationId xmlns:a16="http://schemas.microsoft.com/office/drawing/2014/main" id="{EE8D4E3D-FDFA-4677-BBB7-B4BA4EB22D6B}"/>
              </a:ext>
            </a:extLst>
          </p:cNvPr>
          <p:cNvSpPr/>
          <p:nvPr/>
        </p:nvSpPr>
        <p:spPr>
          <a:xfrm>
            <a:off x="8106017" y="1905602"/>
            <a:ext cx="2384869" cy="4455427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a-DK" sz="1400" b="1" dirty="0">
                <a:solidFill>
                  <a:schemeClr val="tx1"/>
                </a:solidFill>
                <a:latin typeface="+mj-lt"/>
              </a:rPr>
              <a:t>Formel kompetenceudvikling</a:t>
            </a:r>
          </a:p>
          <a:p>
            <a:pPr algn="ctr"/>
            <a:endParaRPr lang="da-DK" sz="1200" b="1" dirty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Kurser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Uddannelse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Efteruddannelse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Certificering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Etc.</a:t>
            </a:r>
          </a:p>
        </p:txBody>
      </p:sp>
      <p:sp>
        <p:nvSpPr>
          <p:cNvPr id="13" name="Rektangel: afrundede hjørner 12">
            <a:extLst>
              <a:ext uri="{FF2B5EF4-FFF2-40B4-BE49-F238E27FC236}">
                <a16:creationId xmlns:a16="http://schemas.microsoft.com/office/drawing/2014/main" id="{C8492F5B-C010-46C9-A95F-D655E5D02255}"/>
              </a:ext>
            </a:extLst>
          </p:cNvPr>
          <p:cNvSpPr/>
          <p:nvPr/>
        </p:nvSpPr>
        <p:spPr>
          <a:xfrm>
            <a:off x="733226" y="1854198"/>
            <a:ext cx="7167945" cy="4455428"/>
          </a:xfrm>
          <a:custGeom>
            <a:avLst/>
            <a:gdLst>
              <a:gd name="connsiteX0" fmla="*/ 0 w 7167945"/>
              <a:gd name="connsiteY0" fmla="*/ 742586 h 4455428"/>
              <a:gd name="connsiteX1" fmla="*/ 742586 w 7167945"/>
              <a:gd name="connsiteY1" fmla="*/ 0 h 4455428"/>
              <a:gd name="connsiteX2" fmla="*/ 1367691 w 7167945"/>
              <a:gd name="connsiteY2" fmla="*/ 0 h 4455428"/>
              <a:gd name="connsiteX3" fmla="*/ 1992796 w 7167945"/>
              <a:gd name="connsiteY3" fmla="*/ 0 h 4455428"/>
              <a:gd name="connsiteX4" fmla="*/ 2674729 w 7167945"/>
              <a:gd name="connsiteY4" fmla="*/ 0 h 4455428"/>
              <a:gd name="connsiteX5" fmla="*/ 3072523 w 7167945"/>
              <a:gd name="connsiteY5" fmla="*/ 0 h 4455428"/>
              <a:gd name="connsiteX6" fmla="*/ 3754456 w 7167945"/>
              <a:gd name="connsiteY6" fmla="*/ 0 h 4455428"/>
              <a:gd name="connsiteX7" fmla="*/ 4152250 w 7167945"/>
              <a:gd name="connsiteY7" fmla="*/ 0 h 4455428"/>
              <a:gd name="connsiteX8" fmla="*/ 4663699 w 7167945"/>
              <a:gd name="connsiteY8" fmla="*/ 0 h 4455428"/>
              <a:gd name="connsiteX9" fmla="*/ 5231977 w 7167945"/>
              <a:gd name="connsiteY9" fmla="*/ 0 h 4455428"/>
              <a:gd name="connsiteX10" fmla="*/ 5800254 w 7167945"/>
              <a:gd name="connsiteY10" fmla="*/ 0 h 4455428"/>
              <a:gd name="connsiteX11" fmla="*/ 6425359 w 7167945"/>
              <a:gd name="connsiteY11" fmla="*/ 0 h 4455428"/>
              <a:gd name="connsiteX12" fmla="*/ 7167945 w 7167945"/>
              <a:gd name="connsiteY12" fmla="*/ 742586 h 4455428"/>
              <a:gd name="connsiteX13" fmla="*/ 7167945 w 7167945"/>
              <a:gd name="connsiteY13" fmla="*/ 1277232 h 4455428"/>
              <a:gd name="connsiteX14" fmla="*/ 7167945 w 7167945"/>
              <a:gd name="connsiteY14" fmla="*/ 1930688 h 4455428"/>
              <a:gd name="connsiteX15" fmla="*/ 7167945 w 7167945"/>
              <a:gd name="connsiteY15" fmla="*/ 2465334 h 4455428"/>
              <a:gd name="connsiteX16" fmla="*/ 7167945 w 7167945"/>
              <a:gd name="connsiteY16" fmla="*/ 2970278 h 4455428"/>
              <a:gd name="connsiteX17" fmla="*/ 7167945 w 7167945"/>
              <a:gd name="connsiteY17" fmla="*/ 3712842 h 4455428"/>
              <a:gd name="connsiteX18" fmla="*/ 6425359 w 7167945"/>
              <a:gd name="connsiteY18" fmla="*/ 4455428 h 4455428"/>
              <a:gd name="connsiteX19" fmla="*/ 5857082 w 7167945"/>
              <a:gd name="connsiteY19" fmla="*/ 4455428 h 4455428"/>
              <a:gd name="connsiteX20" fmla="*/ 5288804 w 7167945"/>
              <a:gd name="connsiteY20" fmla="*/ 4455428 h 4455428"/>
              <a:gd name="connsiteX21" fmla="*/ 4777355 w 7167945"/>
              <a:gd name="connsiteY21" fmla="*/ 4455428 h 4455428"/>
              <a:gd name="connsiteX22" fmla="*/ 4209078 w 7167945"/>
              <a:gd name="connsiteY22" fmla="*/ 4455428 h 4455428"/>
              <a:gd name="connsiteX23" fmla="*/ 3583973 w 7167945"/>
              <a:gd name="connsiteY23" fmla="*/ 4455428 h 4455428"/>
              <a:gd name="connsiteX24" fmla="*/ 2958867 w 7167945"/>
              <a:gd name="connsiteY24" fmla="*/ 4455428 h 4455428"/>
              <a:gd name="connsiteX25" fmla="*/ 2276935 w 7167945"/>
              <a:gd name="connsiteY25" fmla="*/ 4455428 h 4455428"/>
              <a:gd name="connsiteX26" fmla="*/ 1651830 w 7167945"/>
              <a:gd name="connsiteY26" fmla="*/ 4455428 h 4455428"/>
              <a:gd name="connsiteX27" fmla="*/ 742586 w 7167945"/>
              <a:gd name="connsiteY27" fmla="*/ 4455428 h 4455428"/>
              <a:gd name="connsiteX28" fmla="*/ 0 w 7167945"/>
              <a:gd name="connsiteY28" fmla="*/ 3712842 h 4455428"/>
              <a:gd name="connsiteX29" fmla="*/ 0 w 7167945"/>
              <a:gd name="connsiteY29" fmla="*/ 3059386 h 4455428"/>
              <a:gd name="connsiteX30" fmla="*/ 0 w 7167945"/>
              <a:gd name="connsiteY30" fmla="*/ 2435632 h 4455428"/>
              <a:gd name="connsiteX31" fmla="*/ 0 w 7167945"/>
              <a:gd name="connsiteY31" fmla="*/ 1841581 h 4455428"/>
              <a:gd name="connsiteX32" fmla="*/ 0 w 7167945"/>
              <a:gd name="connsiteY32" fmla="*/ 742586 h 4455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167945" h="4455428" extrusionOk="0">
                <a:moveTo>
                  <a:pt x="0" y="742586"/>
                </a:moveTo>
                <a:cubicBezTo>
                  <a:pt x="-16144" y="307089"/>
                  <a:pt x="302799" y="32116"/>
                  <a:pt x="742586" y="0"/>
                </a:cubicBezTo>
                <a:cubicBezTo>
                  <a:pt x="967966" y="-47170"/>
                  <a:pt x="1079671" y="63768"/>
                  <a:pt x="1367691" y="0"/>
                </a:cubicBezTo>
                <a:cubicBezTo>
                  <a:pt x="1655711" y="-63768"/>
                  <a:pt x="1718410" y="9897"/>
                  <a:pt x="1992796" y="0"/>
                </a:cubicBezTo>
                <a:cubicBezTo>
                  <a:pt x="2267182" y="-9897"/>
                  <a:pt x="2390512" y="47372"/>
                  <a:pt x="2674729" y="0"/>
                </a:cubicBezTo>
                <a:cubicBezTo>
                  <a:pt x="2958946" y="-47372"/>
                  <a:pt x="2901081" y="40620"/>
                  <a:pt x="3072523" y="0"/>
                </a:cubicBezTo>
                <a:cubicBezTo>
                  <a:pt x="3243965" y="-40620"/>
                  <a:pt x="3583426" y="3636"/>
                  <a:pt x="3754456" y="0"/>
                </a:cubicBezTo>
                <a:cubicBezTo>
                  <a:pt x="3925486" y="-3636"/>
                  <a:pt x="4023111" y="1499"/>
                  <a:pt x="4152250" y="0"/>
                </a:cubicBezTo>
                <a:cubicBezTo>
                  <a:pt x="4281389" y="-1499"/>
                  <a:pt x="4440444" y="56529"/>
                  <a:pt x="4663699" y="0"/>
                </a:cubicBezTo>
                <a:cubicBezTo>
                  <a:pt x="4886954" y="-56529"/>
                  <a:pt x="5062281" y="54417"/>
                  <a:pt x="5231977" y="0"/>
                </a:cubicBezTo>
                <a:cubicBezTo>
                  <a:pt x="5401673" y="-54417"/>
                  <a:pt x="5667124" y="57026"/>
                  <a:pt x="5800254" y="0"/>
                </a:cubicBezTo>
                <a:cubicBezTo>
                  <a:pt x="5933384" y="-57026"/>
                  <a:pt x="6174609" y="67326"/>
                  <a:pt x="6425359" y="0"/>
                </a:cubicBezTo>
                <a:cubicBezTo>
                  <a:pt x="6903308" y="101169"/>
                  <a:pt x="7081255" y="273375"/>
                  <a:pt x="7167945" y="742586"/>
                </a:cubicBezTo>
                <a:cubicBezTo>
                  <a:pt x="7227838" y="864693"/>
                  <a:pt x="7144583" y="1094064"/>
                  <a:pt x="7167945" y="1277232"/>
                </a:cubicBezTo>
                <a:cubicBezTo>
                  <a:pt x="7191307" y="1460400"/>
                  <a:pt x="7116896" y="1683112"/>
                  <a:pt x="7167945" y="1930688"/>
                </a:cubicBezTo>
                <a:cubicBezTo>
                  <a:pt x="7218994" y="2178264"/>
                  <a:pt x="7117887" y="2323022"/>
                  <a:pt x="7167945" y="2465334"/>
                </a:cubicBezTo>
                <a:cubicBezTo>
                  <a:pt x="7218003" y="2607646"/>
                  <a:pt x="7123602" y="2807680"/>
                  <a:pt x="7167945" y="2970278"/>
                </a:cubicBezTo>
                <a:cubicBezTo>
                  <a:pt x="7212288" y="3132876"/>
                  <a:pt x="7116843" y="3392284"/>
                  <a:pt x="7167945" y="3712842"/>
                </a:cubicBezTo>
                <a:cubicBezTo>
                  <a:pt x="7170652" y="4094229"/>
                  <a:pt x="6897383" y="4548570"/>
                  <a:pt x="6425359" y="4455428"/>
                </a:cubicBezTo>
                <a:cubicBezTo>
                  <a:pt x="6291220" y="4459354"/>
                  <a:pt x="6033674" y="4433499"/>
                  <a:pt x="5857082" y="4455428"/>
                </a:cubicBezTo>
                <a:cubicBezTo>
                  <a:pt x="5680490" y="4477357"/>
                  <a:pt x="5403019" y="4429038"/>
                  <a:pt x="5288804" y="4455428"/>
                </a:cubicBezTo>
                <a:cubicBezTo>
                  <a:pt x="5174589" y="4481818"/>
                  <a:pt x="5001182" y="4413093"/>
                  <a:pt x="4777355" y="4455428"/>
                </a:cubicBezTo>
                <a:cubicBezTo>
                  <a:pt x="4553528" y="4497763"/>
                  <a:pt x="4462623" y="4445894"/>
                  <a:pt x="4209078" y="4455428"/>
                </a:cubicBezTo>
                <a:cubicBezTo>
                  <a:pt x="3955533" y="4464962"/>
                  <a:pt x="3773585" y="4391798"/>
                  <a:pt x="3583973" y="4455428"/>
                </a:cubicBezTo>
                <a:cubicBezTo>
                  <a:pt x="3394362" y="4519058"/>
                  <a:pt x="3159049" y="4391076"/>
                  <a:pt x="2958867" y="4455428"/>
                </a:cubicBezTo>
                <a:cubicBezTo>
                  <a:pt x="2758685" y="4519780"/>
                  <a:pt x="2488292" y="4436726"/>
                  <a:pt x="2276935" y="4455428"/>
                </a:cubicBezTo>
                <a:cubicBezTo>
                  <a:pt x="2065578" y="4474130"/>
                  <a:pt x="1822179" y="4434856"/>
                  <a:pt x="1651830" y="4455428"/>
                </a:cubicBezTo>
                <a:cubicBezTo>
                  <a:pt x="1481481" y="4476000"/>
                  <a:pt x="1187342" y="4452983"/>
                  <a:pt x="742586" y="4455428"/>
                </a:cubicBezTo>
                <a:cubicBezTo>
                  <a:pt x="364535" y="4455996"/>
                  <a:pt x="-5614" y="4102840"/>
                  <a:pt x="0" y="3712842"/>
                </a:cubicBezTo>
                <a:cubicBezTo>
                  <a:pt x="-35891" y="3419222"/>
                  <a:pt x="1234" y="3373863"/>
                  <a:pt x="0" y="3059386"/>
                </a:cubicBezTo>
                <a:cubicBezTo>
                  <a:pt x="-1234" y="2744909"/>
                  <a:pt x="46321" y="2570727"/>
                  <a:pt x="0" y="2435632"/>
                </a:cubicBezTo>
                <a:cubicBezTo>
                  <a:pt x="-46321" y="2300537"/>
                  <a:pt x="55497" y="2125529"/>
                  <a:pt x="0" y="1841581"/>
                </a:cubicBezTo>
                <a:cubicBezTo>
                  <a:pt x="-55497" y="1557633"/>
                  <a:pt x="859" y="1076730"/>
                  <a:pt x="0" y="742586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18" name="Rektangel: afrundede hjørner 17">
            <a:extLst>
              <a:ext uri="{FF2B5EF4-FFF2-40B4-BE49-F238E27FC236}">
                <a16:creationId xmlns:a16="http://schemas.microsoft.com/office/drawing/2014/main" id="{53CF95BC-CC18-4FB7-92A3-1C77FC3FF46F}"/>
              </a:ext>
            </a:extLst>
          </p:cNvPr>
          <p:cNvSpPr/>
          <p:nvPr/>
        </p:nvSpPr>
        <p:spPr>
          <a:xfrm>
            <a:off x="8146312" y="1854800"/>
            <a:ext cx="2384869" cy="4455427"/>
          </a:xfrm>
          <a:custGeom>
            <a:avLst/>
            <a:gdLst>
              <a:gd name="connsiteX0" fmla="*/ 0 w 2384869"/>
              <a:gd name="connsiteY0" fmla="*/ 397486 h 4455427"/>
              <a:gd name="connsiteX1" fmla="*/ 397486 w 2384869"/>
              <a:gd name="connsiteY1" fmla="*/ 0 h 4455427"/>
              <a:gd name="connsiteX2" fmla="*/ 943351 w 2384869"/>
              <a:gd name="connsiteY2" fmla="*/ 0 h 4455427"/>
              <a:gd name="connsiteX3" fmla="*/ 1489215 w 2384869"/>
              <a:gd name="connsiteY3" fmla="*/ 0 h 4455427"/>
              <a:gd name="connsiteX4" fmla="*/ 1987383 w 2384869"/>
              <a:gd name="connsiteY4" fmla="*/ 0 h 4455427"/>
              <a:gd name="connsiteX5" fmla="*/ 2384869 w 2384869"/>
              <a:gd name="connsiteY5" fmla="*/ 397486 h 4455427"/>
              <a:gd name="connsiteX6" fmla="*/ 2384869 w 2384869"/>
              <a:gd name="connsiteY6" fmla="*/ 957013 h 4455427"/>
              <a:gd name="connsiteX7" fmla="*/ 2384869 w 2384869"/>
              <a:gd name="connsiteY7" fmla="*/ 1443330 h 4455427"/>
              <a:gd name="connsiteX8" fmla="*/ 2384869 w 2384869"/>
              <a:gd name="connsiteY8" fmla="*/ 1966252 h 4455427"/>
              <a:gd name="connsiteX9" fmla="*/ 2384869 w 2384869"/>
              <a:gd name="connsiteY9" fmla="*/ 2489175 h 4455427"/>
              <a:gd name="connsiteX10" fmla="*/ 2384869 w 2384869"/>
              <a:gd name="connsiteY10" fmla="*/ 2902283 h 4455427"/>
              <a:gd name="connsiteX11" fmla="*/ 2384869 w 2384869"/>
              <a:gd name="connsiteY11" fmla="*/ 3425205 h 4455427"/>
              <a:gd name="connsiteX12" fmla="*/ 2384869 w 2384869"/>
              <a:gd name="connsiteY12" fmla="*/ 4057941 h 4455427"/>
              <a:gd name="connsiteX13" fmla="*/ 1987383 w 2384869"/>
              <a:gd name="connsiteY13" fmla="*/ 4455427 h 4455427"/>
              <a:gd name="connsiteX14" fmla="*/ 1425619 w 2384869"/>
              <a:gd name="connsiteY14" fmla="*/ 4455427 h 4455427"/>
              <a:gd name="connsiteX15" fmla="*/ 943351 w 2384869"/>
              <a:gd name="connsiteY15" fmla="*/ 4455427 h 4455427"/>
              <a:gd name="connsiteX16" fmla="*/ 397486 w 2384869"/>
              <a:gd name="connsiteY16" fmla="*/ 4455427 h 4455427"/>
              <a:gd name="connsiteX17" fmla="*/ 0 w 2384869"/>
              <a:gd name="connsiteY17" fmla="*/ 4057941 h 4455427"/>
              <a:gd name="connsiteX18" fmla="*/ 0 w 2384869"/>
              <a:gd name="connsiteY18" fmla="*/ 3535019 h 4455427"/>
              <a:gd name="connsiteX19" fmla="*/ 0 w 2384869"/>
              <a:gd name="connsiteY19" fmla="*/ 3012097 h 4455427"/>
              <a:gd name="connsiteX20" fmla="*/ 0 w 2384869"/>
              <a:gd name="connsiteY20" fmla="*/ 2525779 h 4455427"/>
              <a:gd name="connsiteX21" fmla="*/ 0 w 2384869"/>
              <a:gd name="connsiteY21" fmla="*/ 2002857 h 4455427"/>
              <a:gd name="connsiteX22" fmla="*/ 0 w 2384869"/>
              <a:gd name="connsiteY22" fmla="*/ 1443330 h 4455427"/>
              <a:gd name="connsiteX23" fmla="*/ 0 w 2384869"/>
              <a:gd name="connsiteY23" fmla="*/ 883804 h 4455427"/>
              <a:gd name="connsiteX24" fmla="*/ 0 w 2384869"/>
              <a:gd name="connsiteY24" fmla="*/ 397486 h 4455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84869" h="4455427" extrusionOk="0">
                <a:moveTo>
                  <a:pt x="0" y="397486"/>
                </a:moveTo>
                <a:cubicBezTo>
                  <a:pt x="-33352" y="125533"/>
                  <a:pt x="142558" y="38324"/>
                  <a:pt x="397486" y="0"/>
                </a:cubicBezTo>
                <a:cubicBezTo>
                  <a:pt x="545903" y="-17141"/>
                  <a:pt x="687118" y="26313"/>
                  <a:pt x="943351" y="0"/>
                </a:cubicBezTo>
                <a:cubicBezTo>
                  <a:pt x="1199584" y="-26313"/>
                  <a:pt x="1316705" y="62863"/>
                  <a:pt x="1489215" y="0"/>
                </a:cubicBezTo>
                <a:cubicBezTo>
                  <a:pt x="1661725" y="-62863"/>
                  <a:pt x="1820837" y="53810"/>
                  <a:pt x="1987383" y="0"/>
                </a:cubicBezTo>
                <a:cubicBezTo>
                  <a:pt x="2178335" y="-6461"/>
                  <a:pt x="2374946" y="205742"/>
                  <a:pt x="2384869" y="397486"/>
                </a:cubicBezTo>
                <a:cubicBezTo>
                  <a:pt x="2447019" y="650180"/>
                  <a:pt x="2368200" y="763836"/>
                  <a:pt x="2384869" y="957013"/>
                </a:cubicBezTo>
                <a:cubicBezTo>
                  <a:pt x="2401538" y="1150190"/>
                  <a:pt x="2339041" y="1212612"/>
                  <a:pt x="2384869" y="1443330"/>
                </a:cubicBezTo>
                <a:cubicBezTo>
                  <a:pt x="2430697" y="1674048"/>
                  <a:pt x="2384744" y="1727093"/>
                  <a:pt x="2384869" y="1966252"/>
                </a:cubicBezTo>
                <a:cubicBezTo>
                  <a:pt x="2384994" y="2205411"/>
                  <a:pt x="2327043" y="2378859"/>
                  <a:pt x="2384869" y="2489175"/>
                </a:cubicBezTo>
                <a:cubicBezTo>
                  <a:pt x="2442695" y="2599491"/>
                  <a:pt x="2378683" y="2802493"/>
                  <a:pt x="2384869" y="2902283"/>
                </a:cubicBezTo>
                <a:cubicBezTo>
                  <a:pt x="2391055" y="3002073"/>
                  <a:pt x="2353274" y="3219739"/>
                  <a:pt x="2384869" y="3425205"/>
                </a:cubicBezTo>
                <a:cubicBezTo>
                  <a:pt x="2416464" y="3630671"/>
                  <a:pt x="2320115" y="3748899"/>
                  <a:pt x="2384869" y="4057941"/>
                </a:cubicBezTo>
                <a:cubicBezTo>
                  <a:pt x="2378117" y="4302360"/>
                  <a:pt x="2184515" y="4428347"/>
                  <a:pt x="1987383" y="4455427"/>
                </a:cubicBezTo>
                <a:cubicBezTo>
                  <a:pt x="1857608" y="4498139"/>
                  <a:pt x="1629421" y="4392778"/>
                  <a:pt x="1425619" y="4455427"/>
                </a:cubicBezTo>
                <a:cubicBezTo>
                  <a:pt x="1221817" y="4518076"/>
                  <a:pt x="1088280" y="4430144"/>
                  <a:pt x="943351" y="4455427"/>
                </a:cubicBezTo>
                <a:cubicBezTo>
                  <a:pt x="798422" y="4480710"/>
                  <a:pt x="557732" y="4451027"/>
                  <a:pt x="397486" y="4455427"/>
                </a:cubicBezTo>
                <a:cubicBezTo>
                  <a:pt x="181879" y="4413837"/>
                  <a:pt x="22365" y="4311116"/>
                  <a:pt x="0" y="4057941"/>
                </a:cubicBezTo>
                <a:cubicBezTo>
                  <a:pt x="-58922" y="3855052"/>
                  <a:pt x="57963" y="3729333"/>
                  <a:pt x="0" y="3535019"/>
                </a:cubicBezTo>
                <a:cubicBezTo>
                  <a:pt x="-57963" y="3340705"/>
                  <a:pt x="48210" y="3145345"/>
                  <a:pt x="0" y="3012097"/>
                </a:cubicBezTo>
                <a:cubicBezTo>
                  <a:pt x="-48210" y="2878849"/>
                  <a:pt x="1738" y="2641517"/>
                  <a:pt x="0" y="2525779"/>
                </a:cubicBezTo>
                <a:cubicBezTo>
                  <a:pt x="-1738" y="2410041"/>
                  <a:pt x="34378" y="2211407"/>
                  <a:pt x="0" y="2002857"/>
                </a:cubicBezTo>
                <a:cubicBezTo>
                  <a:pt x="-34378" y="1794307"/>
                  <a:pt x="39472" y="1696631"/>
                  <a:pt x="0" y="1443330"/>
                </a:cubicBezTo>
                <a:cubicBezTo>
                  <a:pt x="-39472" y="1190029"/>
                  <a:pt x="37147" y="1049783"/>
                  <a:pt x="0" y="883804"/>
                </a:cubicBezTo>
                <a:cubicBezTo>
                  <a:pt x="-37147" y="717825"/>
                  <a:pt x="52399" y="504599"/>
                  <a:pt x="0" y="397486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  <a:extLst>
              <a:ext uri="{C807C97D-BFC1-408E-A445-0C87EB9F89A2}">
                <ask:lineSketchStyleProps xmlns:ask="http://schemas.microsoft.com/office/drawing/2018/sketchyshapes" sd="3733448205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chemeClr val="bg1"/>
              </a:solidFill>
            </a:endParaRP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83461E7-5429-4C78-9A5B-74DFC7539649}"/>
              </a:ext>
            </a:extLst>
          </p:cNvPr>
          <p:cNvSpPr txBox="1"/>
          <p:nvPr/>
        </p:nvSpPr>
        <p:spPr>
          <a:xfrm>
            <a:off x="695324" y="939138"/>
            <a:ext cx="9264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 dirty="0">
                <a:latin typeface="+mn-lt"/>
                <a:ea typeface="+mn-ea"/>
                <a:cs typeface="+mn-cs"/>
              </a:rPr>
              <a:t>Det væsentligste bidrag til din udvikling får du gennem den daglige opgaveløsning i form af læring og udvikling på jobbet. Din chef kan bidrage til at spotte dine kompetencer og potentialer i forhold til det, vi er sat i verden for som organisation og hjælpe til med, at dit job fortsat udvikler dig.</a:t>
            </a:r>
            <a:endParaRPr lang="da-DK" sz="1200" i="1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3B98748-75EE-43DE-90BA-4BBED4BF9B65}"/>
              </a:ext>
            </a:extLst>
          </p:cNvPr>
          <p:cNvSpPr txBox="1"/>
          <p:nvPr/>
        </p:nvSpPr>
        <p:spPr>
          <a:xfrm>
            <a:off x="4956606" y="2561509"/>
            <a:ext cx="25563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 dirty="0">
                <a:solidFill>
                  <a:schemeClr val="tx1"/>
                </a:solidFill>
              </a:rPr>
              <a:t>Eksternt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Udlån til en ISM styrelse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Praktikophold i og udenfor koncernen, f.eks. i</a:t>
            </a:r>
            <a:r>
              <a:rPr lang="da-DK" sz="1200" dirty="0"/>
              <a:t> </a:t>
            </a:r>
            <a:r>
              <a:rPr lang="da-DK" sz="1200" dirty="0">
                <a:solidFill>
                  <a:schemeClr val="tx1"/>
                </a:solidFill>
              </a:rPr>
              <a:t>kommuner og regioner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Etc.</a:t>
            </a:r>
          </a:p>
          <a:p>
            <a:endParaRPr lang="da-DK" sz="1600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AF9DBDAC-7242-4FF6-82E9-794E09294374}"/>
              </a:ext>
            </a:extLst>
          </p:cNvPr>
          <p:cNvSpPr txBox="1"/>
          <p:nvPr/>
        </p:nvSpPr>
        <p:spPr>
          <a:xfrm>
            <a:off x="1492708" y="2561509"/>
            <a:ext cx="328681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i="1" dirty="0">
                <a:solidFill>
                  <a:schemeClr val="tx1"/>
                </a:solidFill>
              </a:rPr>
              <a:t>Internt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løse nye og udfordrende opgaver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bruge sin faglige baggrund i nye sammenhænge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indgå i forskellige samarbejdsrelationer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deltage i projekter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få større ansvarsområde og beslutningskompetence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få større indflydelse på centrale dagsordener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løse ledelsesrelaterede opgaver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bidrage til sidemandsoplæring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At indgå i mentorordning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Rokering til et andet kontor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200" dirty="0">
                <a:solidFill>
                  <a:schemeClr val="tx1"/>
                </a:solidFill>
              </a:rPr>
              <a:t>Etc.</a:t>
            </a:r>
            <a:endParaRPr lang="da-DK" sz="1200" b="1" dirty="0">
              <a:solidFill>
                <a:schemeClr val="tx1"/>
              </a:solidFill>
            </a:endParaRPr>
          </a:p>
          <a:p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2998065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alpha val="9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hink-cell data - do not delete" hidden="1">
            <a:extLst>
              <a:ext uri="{FF2B5EF4-FFF2-40B4-BE49-F238E27FC236}">
                <a16:creationId xmlns:a16="http://schemas.microsoft.com/office/drawing/2014/main" id="{25AA1107-0216-49B2-81EF-C577E7858B79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67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1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5AA1107-0216-49B2-81EF-C577E7858B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el 14">
            <a:extLst>
              <a:ext uri="{FF2B5EF4-FFF2-40B4-BE49-F238E27FC236}">
                <a16:creationId xmlns:a16="http://schemas.microsoft.com/office/drawing/2014/main" id="{9A6FFB6C-3E66-4A43-80AB-0E664FAD4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497640"/>
            <a:ext cx="10801350" cy="511202"/>
          </a:xfrm>
        </p:spPr>
        <p:txBody>
          <a:bodyPr vert="horz" rIns="0"/>
          <a:lstStyle/>
          <a:p>
            <a:pPr algn="ctr"/>
            <a:r>
              <a:rPr lang="da-DK" dirty="0"/>
              <a:t>Udviklingsveje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7CFF469-EEF3-4328-9C92-15783AB42BA4}"/>
              </a:ext>
            </a:extLst>
          </p:cNvPr>
          <p:cNvSpPr/>
          <p:nvPr/>
        </p:nvSpPr>
        <p:spPr>
          <a:xfrm rot="18900000">
            <a:off x="5752355" y="1358018"/>
            <a:ext cx="3303059" cy="3303059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73D07443-C00B-4CF2-8089-27D09BF445C0}"/>
              </a:ext>
            </a:extLst>
          </p:cNvPr>
          <p:cNvSpPr/>
          <p:nvPr/>
        </p:nvSpPr>
        <p:spPr>
          <a:xfrm rot="18900000">
            <a:off x="3207434" y="1358017"/>
            <a:ext cx="3303059" cy="3303059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B68746B0-AC16-413F-B95D-F9E9327D4212}"/>
              </a:ext>
            </a:extLst>
          </p:cNvPr>
          <p:cNvSpPr/>
          <p:nvPr/>
        </p:nvSpPr>
        <p:spPr>
          <a:xfrm rot="18900000">
            <a:off x="4444471" y="3448713"/>
            <a:ext cx="3303059" cy="3303059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light"/>
              <a:ea typeface="+mn-ea"/>
              <a:cs typeface="+mn-cs"/>
            </a:endParaRP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5C34E21C-6E18-4D94-B956-BFC487A34742}"/>
              </a:ext>
            </a:extLst>
          </p:cNvPr>
          <p:cNvSpPr txBox="1"/>
          <p:nvPr/>
        </p:nvSpPr>
        <p:spPr>
          <a:xfrm>
            <a:off x="904631" y="984323"/>
            <a:ext cx="108013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rPr>
              <a:t>Få inspiration til retning på og indhold i din videre udviklingsvej fra én eller en kombination af flere af udviklingsvejene</a:t>
            </a:r>
          </a:p>
        </p:txBody>
      </p: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F7A53371-A661-42FB-8288-D2DC23E6B557}"/>
              </a:ext>
            </a:extLst>
          </p:cNvPr>
          <p:cNvGrpSpPr/>
          <p:nvPr/>
        </p:nvGrpSpPr>
        <p:grpSpPr>
          <a:xfrm>
            <a:off x="6601112" y="1541937"/>
            <a:ext cx="2520000" cy="4718210"/>
            <a:chOff x="3341019" y="1715470"/>
            <a:chExt cx="2520000" cy="4718210"/>
          </a:xfrm>
        </p:grpSpPr>
        <p:sp>
          <p:nvSpPr>
            <p:cNvPr id="31" name="Pladsholder til tekst 2">
              <a:extLst>
                <a:ext uri="{FF2B5EF4-FFF2-40B4-BE49-F238E27FC236}">
                  <a16:creationId xmlns:a16="http://schemas.microsoft.com/office/drawing/2014/main" id="{D5E45865-314B-4D99-9DC3-FA75905A1000}"/>
                </a:ext>
              </a:extLst>
            </p:cNvPr>
            <p:cNvSpPr txBox="1">
              <a:spLocks/>
            </p:cNvSpPr>
            <p:nvPr/>
          </p:nvSpPr>
          <p:spPr>
            <a:xfrm>
              <a:off x="3341019" y="3580151"/>
              <a:ext cx="2520000" cy="2853529"/>
            </a:xfrm>
            <a:prstGeom prst="rect">
              <a:avLst/>
            </a:prstGeom>
          </p:spPr>
          <p:txBody>
            <a:bodyPr vert="horz" wrap="none" lIns="0" tIns="0" rIns="0" bIns="0" rtlCol="0">
              <a:no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16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4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200" kern="1200">
                  <a:solidFill>
                    <a:schemeClr val="tx1"/>
                  </a:solidFill>
                  <a:latin typeface="Segoe UI Semilight" panose="020B0402040204020203" pitchFamily="34" charset="0"/>
                  <a:ea typeface="+mn-ea"/>
                  <a:cs typeface="Segoe UI Semilight" panose="020B0402040204020203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bold" panose="020B0702040204020203" pitchFamily="34" charset="0"/>
                  <a:ea typeface="+mn-ea"/>
                  <a:cs typeface="Segoe UI Semibold" panose="020B0702040204020203" pitchFamily="34" charset="0"/>
                </a:rPr>
                <a:t>Policy- og procesekspert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light"/>
                <a:ea typeface="+mn-ea"/>
                <a:cs typeface="Segoe UI Semibold" panose="020B0702040204020203" pitchFamily="34" charset="0"/>
              </a:endParaRPr>
            </a:p>
          </p:txBody>
        </p:sp>
        <p:grpSp>
          <p:nvGrpSpPr>
            <p:cNvPr id="33" name="Gruppe 32">
              <a:extLst>
                <a:ext uri="{FF2B5EF4-FFF2-40B4-BE49-F238E27FC236}">
                  <a16:creationId xmlns:a16="http://schemas.microsoft.com/office/drawing/2014/main" id="{3CF03387-367B-4FEB-AB18-60525F48EDF3}"/>
                </a:ext>
              </a:extLst>
            </p:cNvPr>
            <p:cNvGrpSpPr/>
            <p:nvPr/>
          </p:nvGrpSpPr>
          <p:grpSpPr>
            <a:xfrm>
              <a:off x="3658684" y="1715470"/>
              <a:ext cx="1800000" cy="1819250"/>
              <a:chOff x="3658684" y="1513250"/>
              <a:chExt cx="1800000" cy="1819250"/>
            </a:xfrm>
          </p:grpSpPr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3CBD2056-DBA5-4449-B0B7-75B8605E53B3}"/>
                  </a:ext>
                </a:extLst>
              </p:cNvPr>
              <p:cNvSpPr/>
              <p:nvPr/>
            </p:nvSpPr>
            <p:spPr>
              <a:xfrm>
                <a:off x="3658684" y="1513250"/>
                <a:ext cx="1800000" cy="1800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36" name="Ellipse 10">
                <a:extLst>
                  <a:ext uri="{FF2B5EF4-FFF2-40B4-BE49-F238E27FC236}">
                    <a16:creationId xmlns:a16="http://schemas.microsoft.com/office/drawing/2014/main" id="{7AA6BEFD-5C29-4C9D-87E5-238DD650560C}"/>
                  </a:ext>
                </a:extLst>
              </p:cNvPr>
              <p:cNvSpPr/>
              <p:nvPr/>
            </p:nvSpPr>
            <p:spPr>
              <a:xfrm rot="4341959">
                <a:off x="3658684" y="1532500"/>
                <a:ext cx="1800000" cy="1800000"/>
              </a:xfrm>
              <a:custGeom>
                <a:avLst/>
                <a:gdLst>
                  <a:gd name="connsiteX0" fmla="*/ 0 w 4246685"/>
                  <a:gd name="connsiteY0" fmla="*/ 2123343 h 4246685"/>
                  <a:gd name="connsiteX1" fmla="*/ 2123343 w 4246685"/>
                  <a:gd name="connsiteY1" fmla="*/ 0 h 4246685"/>
                  <a:gd name="connsiteX2" fmla="*/ 4246686 w 4246685"/>
                  <a:gd name="connsiteY2" fmla="*/ 2123343 h 4246685"/>
                  <a:gd name="connsiteX3" fmla="*/ 2123343 w 4246685"/>
                  <a:gd name="connsiteY3" fmla="*/ 4246686 h 4246685"/>
                  <a:gd name="connsiteX4" fmla="*/ 0 w 4246685"/>
                  <a:gd name="connsiteY4" fmla="*/ 2123343 h 4246685"/>
                  <a:gd name="connsiteX0" fmla="*/ 3611 w 4250297"/>
                  <a:gd name="connsiteY0" fmla="*/ 2255227 h 4378570"/>
                  <a:gd name="connsiteX1" fmla="*/ 1775262 w 4250297"/>
                  <a:gd name="connsiteY1" fmla="*/ 0 h 4378570"/>
                  <a:gd name="connsiteX2" fmla="*/ 4250297 w 4250297"/>
                  <a:gd name="connsiteY2" fmla="*/ 2255227 h 4378570"/>
                  <a:gd name="connsiteX3" fmla="*/ 2126954 w 4250297"/>
                  <a:gd name="connsiteY3" fmla="*/ 4378570 h 4378570"/>
                  <a:gd name="connsiteX4" fmla="*/ 3611 w 4250297"/>
                  <a:gd name="connsiteY4" fmla="*/ 2255227 h 4378570"/>
                  <a:gd name="connsiteX0" fmla="*/ 2240 w 4354434"/>
                  <a:gd name="connsiteY0" fmla="*/ 2255228 h 4378572"/>
                  <a:gd name="connsiteX1" fmla="*/ 1773891 w 4354434"/>
                  <a:gd name="connsiteY1" fmla="*/ 1 h 4378572"/>
                  <a:gd name="connsiteX2" fmla="*/ 4354434 w 4354434"/>
                  <a:gd name="connsiteY2" fmla="*/ 2246436 h 4378572"/>
                  <a:gd name="connsiteX3" fmla="*/ 2125583 w 4354434"/>
                  <a:gd name="connsiteY3" fmla="*/ 4378571 h 4378572"/>
                  <a:gd name="connsiteX4" fmla="*/ 2240 w 4354434"/>
                  <a:gd name="connsiteY4" fmla="*/ 2255228 h 4378572"/>
                  <a:gd name="connsiteX0" fmla="*/ 2240 w 4377020"/>
                  <a:gd name="connsiteY0" fmla="*/ 2255229 h 4378573"/>
                  <a:gd name="connsiteX1" fmla="*/ 1773891 w 4377020"/>
                  <a:gd name="connsiteY1" fmla="*/ 2 h 4378573"/>
                  <a:gd name="connsiteX2" fmla="*/ 4354434 w 4377020"/>
                  <a:gd name="connsiteY2" fmla="*/ 2246437 h 4378573"/>
                  <a:gd name="connsiteX3" fmla="*/ 2125583 w 4377020"/>
                  <a:gd name="connsiteY3" fmla="*/ 4378572 h 4378573"/>
                  <a:gd name="connsiteX4" fmla="*/ 2240 w 4377020"/>
                  <a:gd name="connsiteY4" fmla="*/ 2255229 h 4378573"/>
                  <a:gd name="connsiteX0" fmla="*/ 2157 w 4429775"/>
                  <a:gd name="connsiteY0" fmla="*/ 2396638 h 4379662"/>
                  <a:gd name="connsiteX1" fmla="*/ 1826562 w 4429775"/>
                  <a:gd name="connsiteY1" fmla="*/ 734 h 4379662"/>
                  <a:gd name="connsiteX2" fmla="*/ 4407105 w 4429775"/>
                  <a:gd name="connsiteY2" fmla="*/ 2247169 h 4379662"/>
                  <a:gd name="connsiteX3" fmla="*/ 2178254 w 4429775"/>
                  <a:gd name="connsiteY3" fmla="*/ 4379304 h 4379662"/>
                  <a:gd name="connsiteX4" fmla="*/ 2157 w 4429775"/>
                  <a:gd name="connsiteY4" fmla="*/ 2396638 h 4379662"/>
                  <a:gd name="connsiteX0" fmla="*/ 13670 w 4441288"/>
                  <a:gd name="connsiteY0" fmla="*/ 2396638 h 4379624"/>
                  <a:gd name="connsiteX1" fmla="*/ 1838075 w 4441288"/>
                  <a:gd name="connsiteY1" fmla="*/ 734 h 4379624"/>
                  <a:gd name="connsiteX2" fmla="*/ 4418618 w 4441288"/>
                  <a:gd name="connsiteY2" fmla="*/ 2247169 h 4379624"/>
                  <a:gd name="connsiteX3" fmla="*/ 2189767 w 4441288"/>
                  <a:gd name="connsiteY3" fmla="*/ 4379304 h 4379624"/>
                  <a:gd name="connsiteX4" fmla="*/ 13670 w 4441288"/>
                  <a:gd name="connsiteY4" fmla="*/ 2396638 h 4379624"/>
                  <a:gd name="connsiteX0" fmla="*/ 1956 w 4429574"/>
                  <a:gd name="connsiteY0" fmla="*/ 2396638 h 4441196"/>
                  <a:gd name="connsiteX1" fmla="*/ 1826361 w 4429574"/>
                  <a:gd name="connsiteY1" fmla="*/ 734 h 4441196"/>
                  <a:gd name="connsiteX2" fmla="*/ 4406904 w 4429574"/>
                  <a:gd name="connsiteY2" fmla="*/ 2247169 h 4441196"/>
                  <a:gd name="connsiteX3" fmla="*/ 2160468 w 4429574"/>
                  <a:gd name="connsiteY3" fmla="*/ 4440851 h 4441196"/>
                  <a:gd name="connsiteX4" fmla="*/ 1956 w 4429574"/>
                  <a:gd name="connsiteY4" fmla="*/ 2396638 h 4441196"/>
                  <a:gd name="connsiteX0" fmla="*/ 1956 w 4429574"/>
                  <a:gd name="connsiteY0" fmla="*/ 2396638 h 4458387"/>
                  <a:gd name="connsiteX1" fmla="*/ 1826361 w 4429574"/>
                  <a:gd name="connsiteY1" fmla="*/ 734 h 4458387"/>
                  <a:gd name="connsiteX2" fmla="*/ 4406904 w 4429574"/>
                  <a:gd name="connsiteY2" fmla="*/ 2247169 h 4458387"/>
                  <a:gd name="connsiteX3" fmla="*/ 2160468 w 4429574"/>
                  <a:gd name="connsiteY3" fmla="*/ 4440851 h 4458387"/>
                  <a:gd name="connsiteX4" fmla="*/ 1956 w 4429574"/>
                  <a:gd name="connsiteY4" fmla="*/ 2396638 h 4458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29574" h="4458387">
                    <a:moveTo>
                      <a:pt x="1956" y="2396638"/>
                    </a:moveTo>
                    <a:cubicBezTo>
                      <a:pt x="-53729" y="1656619"/>
                      <a:pt x="1092203" y="25645"/>
                      <a:pt x="1826361" y="734"/>
                    </a:cubicBezTo>
                    <a:cubicBezTo>
                      <a:pt x="2560519" y="-24177"/>
                      <a:pt x="4670673" y="582110"/>
                      <a:pt x="4406904" y="2247169"/>
                    </a:cubicBezTo>
                    <a:cubicBezTo>
                      <a:pt x="4406904" y="3419859"/>
                      <a:pt x="2929796" y="4618163"/>
                      <a:pt x="2160468" y="4440851"/>
                    </a:cubicBezTo>
                    <a:cubicBezTo>
                      <a:pt x="1391140" y="4263539"/>
                      <a:pt x="57641" y="3136658"/>
                      <a:pt x="1956" y="2396638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pic>
            <p:nvPicPr>
              <p:cNvPr id="37" name="Grafik 36" descr="Puslespilsbrikker med massiv udfyldning">
                <a:extLst>
                  <a:ext uri="{FF2B5EF4-FFF2-40B4-BE49-F238E27FC236}">
                    <a16:creationId xmlns:a16="http://schemas.microsoft.com/office/drawing/2014/main" id="{0CAE991A-8D39-40D8-BE3F-26A0D17118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4106390" y="1901117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3C04E3AE-1E9A-4742-93A1-4849D5E0F9C8}"/>
              </a:ext>
            </a:extLst>
          </p:cNvPr>
          <p:cNvSpPr txBox="1">
            <a:spLocks/>
          </p:cNvSpPr>
          <p:nvPr/>
        </p:nvSpPr>
        <p:spPr>
          <a:xfrm>
            <a:off x="4867460" y="4625923"/>
            <a:ext cx="2520000" cy="2107454"/>
          </a:xfrm>
          <a:prstGeom prst="rect">
            <a:avLst/>
          </a:prstGeom>
        </p:spPr>
        <p:txBody>
          <a:bodyPr vert="horz" wrap="none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Segoe UI Semilight" panose="020B0402040204020203" pitchFamily="34" charset="0"/>
                <a:ea typeface="+mn-ea"/>
                <a:cs typeface="Segoe UI Semilight" panose="020B0402040204020203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1D31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Leder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>
              <a:ln>
                <a:noFill/>
              </a:ln>
              <a:solidFill>
                <a:srgbClr val="001D31"/>
              </a:solidFill>
              <a:effectLst/>
              <a:uLnTx/>
              <a:uFillTx/>
              <a:latin typeface="Segoe UI Semilight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42" name="Gruppe 41">
            <a:extLst>
              <a:ext uri="{FF2B5EF4-FFF2-40B4-BE49-F238E27FC236}">
                <a16:creationId xmlns:a16="http://schemas.microsoft.com/office/drawing/2014/main" id="{7E6C7D35-C58B-4356-9161-932B6A73B5D0}"/>
              </a:ext>
            </a:extLst>
          </p:cNvPr>
          <p:cNvGrpSpPr/>
          <p:nvPr/>
        </p:nvGrpSpPr>
        <p:grpSpPr>
          <a:xfrm>
            <a:off x="5218993" y="4905623"/>
            <a:ext cx="1800000" cy="1800000"/>
            <a:chOff x="9547604" y="1532500"/>
            <a:chExt cx="1800000" cy="1800000"/>
          </a:xfrm>
        </p:grpSpPr>
        <p:sp>
          <p:nvSpPr>
            <p:cNvPr id="43" name="Ellipse 42">
              <a:extLst>
                <a:ext uri="{FF2B5EF4-FFF2-40B4-BE49-F238E27FC236}">
                  <a16:creationId xmlns:a16="http://schemas.microsoft.com/office/drawing/2014/main" id="{C22C7033-335D-442E-B916-C8F04D81B05E}"/>
                </a:ext>
              </a:extLst>
            </p:cNvPr>
            <p:cNvSpPr/>
            <p:nvPr/>
          </p:nvSpPr>
          <p:spPr>
            <a:xfrm rot="17866135">
              <a:off x="9547604" y="1532500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sp>
          <p:nvSpPr>
            <p:cNvPr id="44" name="Ellipse 10">
              <a:extLst>
                <a:ext uri="{FF2B5EF4-FFF2-40B4-BE49-F238E27FC236}">
                  <a16:creationId xmlns:a16="http://schemas.microsoft.com/office/drawing/2014/main" id="{0EB75194-84E7-4F0E-841C-D91B9D3C0690}"/>
                </a:ext>
              </a:extLst>
            </p:cNvPr>
            <p:cNvSpPr/>
            <p:nvPr/>
          </p:nvSpPr>
          <p:spPr>
            <a:xfrm rot="18436261">
              <a:off x="9547604" y="1532500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rPr>
                <a:t>0</a:t>
              </a:r>
            </a:p>
          </p:txBody>
        </p:sp>
        <p:pic>
          <p:nvPicPr>
            <p:cNvPr id="46" name="Grafik 45" descr="Mål med massiv udfyldning">
              <a:extLst>
                <a:ext uri="{FF2B5EF4-FFF2-40B4-BE49-F238E27FC236}">
                  <a16:creationId xmlns:a16="http://schemas.microsoft.com/office/drawing/2014/main" id="{85C86F9E-3CBF-4D15-A47A-3400B9ADB0F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90404" y="1975300"/>
              <a:ext cx="914400" cy="914400"/>
            </a:xfrm>
            <a:prstGeom prst="rect">
              <a:avLst/>
            </a:prstGeom>
          </p:spPr>
        </p:pic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B0A60A0F-6818-4D61-BC74-9CDC9F6E0FD8}"/>
              </a:ext>
            </a:extLst>
          </p:cNvPr>
          <p:cNvGrpSpPr/>
          <p:nvPr/>
        </p:nvGrpSpPr>
        <p:grpSpPr>
          <a:xfrm>
            <a:off x="2740325" y="1543584"/>
            <a:ext cx="2628670" cy="4716562"/>
            <a:chOff x="1902609" y="1598992"/>
            <a:chExt cx="2628670" cy="4716562"/>
          </a:xfrm>
        </p:grpSpPr>
        <p:grpSp>
          <p:nvGrpSpPr>
            <p:cNvPr id="51" name="Gruppe 50">
              <a:extLst>
                <a:ext uri="{FF2B5EF4-FFF2-40B4-BE49-F238E27FC236}">
                  <a16:creationId xmlns:a16="http://schemas.microsoft.com/office/drawing/2014/main" id="{ECFBC8DD-5360-4582-A0B7-A932E827A814}"/>
                </a:ext>
              </a:extLst>
            </p:cNvPr>
            <p:cNvGrpSpPr/>
            <p:nvPr/>
          </p:nvGrpSpPr>
          <p:grpSpPr>
            <a:xfrm>
              <a:off x="1902609" y="1598992"/>
              <a:ext cx="2628670" cy="4716562"/>
              <a:chOff x="-114446" y="1513250"/>
              <a:chExt cx="2628670" cy="4716562"/>
            </a:xfrm>
          </p:grpSpPr>
          <p:sp>
            <p:nvSpPr>
              <p:cNvPr id="53" name="Pladsholder til tekst 2">
                <a:extLst>
                  <a:ext uri="{FF2B5EF4-FFF2-40B4-BE49-F238E27FC236}">
                    <a16:creationId xmlns:a16="http://schemas.microsoft.com/office/drawing/2014/main" id="{29117ECF-036C-4277-85DE-CDA74CEF37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14446" y="3376283"/>
                <a:ext cx="2520000" cy="2853529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Tx/>
                  <a:buNone/>
                  <a:defRPr sz="16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4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200" kern="1200">
                    <a:solidFill>
                      <a:schemeClr val="tx1"/>
                    </a:solidFill>
                    <a:latin typeface="Segoe UI Semilight" panose="020B0402040204020203" pitchFamily="34" charset="0"/>
                    <a:ea typeface="+mn-ea"/>
                    <a:cs typeface="Segoe UI Semilight" panose="020B0402040204020203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a-DK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1D31"/>
                    </a:solidFill>
                    <a:effectLst/>
                    <a:uLnTx/>
                    <a:uFillTx/>
                    <a:latin typeface="Segoe UI Semibold" panose="020B0702040204020203" pitchFamily="34" charset="0"/>
                    <a:ea typeface="+mn-ea"/>
                    <a:cs typeface="Segoe UI Semibold" panose="020B0702040204020203" pitchFamily="34" charset="0"/>
                  </a:rPr>
                  <a:t>Fagligt fyrtårn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1D31"/>
                  </a:solidFill>
                  <a:effectLst/>
                  <a:uLnTx/>
                  <a:uFillTx/>
                  <a:latin typeface="Segoe UI Semilight"/>
                  <a:ea typeface="+mn-ea"/>
                  <a:cs typeface="Segoe UI Semibold" panose="020B0702040204020203" pitchFamily="34" charset="0"/>
                </a:endParaRPr>
              </a:p>
            </p:txBody>
          </p:sp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C36734E2-E619-4C67-BC7E-042E0BE50D4D}"/>
                  </a:ext>
                </a:extLst>
              </p:cNvPr>
              <p:cNvSpPr/>
              <p:nvPr/>
            </p:nvSpPr>
            <p:spPr>
              <a:xfrm>
                <a:off x="714224" y="1513250"/>
                <a:ext cx="1800000" cy="180000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  <p:sp>
            <p:nvSpPr>
              <p:cNvPr id="55" name="Ellipse 10">
                <a:extLst>
                  <a:ext uri="{FF2B5EF4-FFF2-40B4-BE49-F238E27FC236}">
                    <a16:creationId xmlns:a16="http://schemas.microsoft.com/office/drawing/2014/main" id="{235C17E1-715D-4F50-BB25-4E9B2FF3D484}"/>
                  </a:ext>
                </a:extLst>
              </p:cNvPr>
              <p:cNvSpPr/>
              <p:nvPr/>
            </p:nvSpPr>
            <p:spPr>
              <a:xfrm rot="19880343">
                <a:off x="714224" y="1532500"/>
                <a:ext cx="1800000" cy="1800000"/>
              </a:xfrm>
              <a:custGeom>
                <a:avLst/>
                <a:gdLst>
                  <a:gd name="connsiteX0" fmla="*/ 0 w 4246685"/>
                  <a:gd name="connsiteY0" fmla="*/ 2123343 h 4246685"/>
                  <a:gd name="connsiteX1" fmla="*/ 2123343 w 4246685"/>
                  <a:gd name="connsiteY1" fmla="*/ 0 h 4246685"/>
                  <a:gd name="connsiteX2" fmla="*/ 4246686 w 4246685"/>
                  <a:gd name="connsiteY2" fmla="*/ 2123343 h 4246685"/>
                  <a:gd name="connsiteX3" fmla="*/ 2123343 w 4246685"/>
                  <a:gd name="connsiteY3" fmla="*/ 4246686 h 4246685"/>
                  <a:gd name="connsiteX4" fmla="*/ 0 w 4246685"/>
                  <a:gd name="connsiteY4" fmla="*/ 2123343 h 4246685"/>
                  <a:gd name="connsiteX0" fmla="*/ 3611 w 4250297"/>
                  <a:gd name="connsiteY0" fmla="*/ 2255227 h 4378570"/>
                  <a:gd name="connsiteX1" fmla="*/ 1775262 w 4250297"/>
                  <a:gd name="connsiteY1" fmla="*/ 0 h 4378570"/>
                  <a:gd name="connsiteX2" fmla="*/ 4250297 w 4250297"/>
                  <a:gd name="connsiteY2" fmla="*/ 2255227 h 4378570"/>
                  <a:gd name="connsiteX3" fmla="*/ 2126954 w 4250297"/>
                  <a:gd name="connsiteY3" fmla="*/ 4378570 h 4378570"/>
                  <a:gd name="connsiteX4" fmla="*/ 3611 w 4250297"/>
                  <a:gd name="connsiteY4" fmla="*/ 2255227 h 4378570"/>
                  <a:gd name="connsiteX0" fmla="*/ 2240 w 4354434"/>
                  <a:gd name="connsiteY0" fmla="*/ 2255228 h 4378572"/>
                  <a:gd name="connsiteX1" fmla="*/ 1773891 w 4354434"/>
                  <a:gd name="connsiteY1" fmla="*/ 1 h 4378572"/>
                  <a:gd name="connsiteX2" fmla="*/ 4354434 w 4354434"/>
                  <a:gd name="connsiteY2" fmla="*/ 2246436 h 4378572"/>
                  <a:gd name="connsiteX3" fmla="*/ 2125583 w 4354434"/>
                  <a:gd name="connsiteY3" fmla="*/ 4378571 h 4378572"/>
                  <a:gd name="connsiteX4" fmla="*/ 2240 w 4354434"/>
                  <a:gd name="connsiteY4" fmla="*/ 2255228 h 4378572"/>
                  <a:gd name="connsiteX0" fmla="*/ 2240 w 4377020"/>
                  <a:gd name="connsiteY0" fmla="*/ 2255229 h 4378573"/>
                  <a:gd name="connsiteX1" fmla="*/ 1773891 w 4377020"/>
                  <a:gd name="connsiteY1" fmla="*/ 2 h 4378573"/>
                  <a:gd name="connsiteX2" fmla="*/ 4354434 w 4377020"/>
                  <a:gd name="connsiteY2" fmla="*/ 2246437 h 4378573"/>
                  <a:gd name="connsiteX3" fmla="*/ 2125583 w 4377020"/>
                  <a:gd name="connsiteY3" fmla="*/ 4378572 h 4378573"/>
                  <a:gd name="connsiteX4" fmla="*/ 2240 w 4377020"/>
                  <a:gd name="connsiteY4" fmla="*/ 2255229 h 4378573"/>
                  <a:gd name="connsiteX0" fmla="*/ 2157 w 4429775"/>
                  <a:gd name="connsiteY0" fmla="*/ 2396638 h 4379662"/>
                  <a:gd name="connsiteX1" fmla="*/ 1826562 w 4429775"/>
                  <a:gd name="connsiteY1" fmla="*/ 734 h 4379662"/>
                  <a:gd name="connsiteX2" fmla="*/ 4407105 w 4429775"/>
                  <a:gd name="connsiteY2" fmla="*/ 2247169 h 4379662"/>
                  <a:gd name="connsiteX3" fmla="*/ 2178254 w 4429775"/>
                  <a:gd name="connsiteY3" fmla="*/ 4379304 h 4379662"/>
                  <a:gd name="connsiteX4" fmla="*/ 2157 w 4429775"/>
                  <a:gd name="connsiteY4" fmla="*/ 2396638 h 4379662"/>
                  <a:gd name="connsiteX0" fmla="*/ 13670 w 4441288"/>
                  <a:gd name="connsiteY0" fmla="*/ 2396638 h 4379624"/>
                  <a:gd name="connsiteX1" fmla="*/ 1838075 w 4441288"/>
                  <a:gd name="connsiteY1" fmla="*/ 734 h 4379624"/>
                  <a:gd name="connsiteX2" fmla="*/ 4418618 w 4441288"/>
                  <a:gd name="connsiteY2" fmla="*/ 2247169 h 4379624"/>
                  <a:gd name="connsiteX3" fmla="*/ 2189767 w 4441288"/>
                  <a:gd name="connsiteY3" fmla="*/ 4379304 h 4379624"/>
                  <a:gd name="connsiteX4" fmla="*/ 13670 w 4441288"/>
                  <a:gd name="connsiteY4" fmla="*/ 2396638 h 4379624"/>
                  <a:gd name="connsiteX0" fmla="*/ 1956 w 4429574"/>
                  <a:gd name="connsiteY0" fmla="*/ 2396638 h 4441196"/>
                  <a:gd name="connsiteX1" fmla="*/ 1826361 w 4429574"/>
                  <a:gd name="connsiteY1" fmla="*/ 734 h 4441196"/>
                  <a:gd name="connsiteX2" fmla="*/ 4406904 w 4429574"/>
                  <a:gd name="connsiteY2" fmla="*/ 2247169 h 4441196"/>
                  <a:gd name="connsiteX3" fmla="*/ 2160468 w 4429574"/>
                  <a:gd name="connsiteY3" fmla="*/ 4440851 h 4441196"/>
                  <a:gd name="connsiteX4" fmla="*/ 1956 w 4429574"/>
                  <a:gd name="connsiteY4" fmla="*/ 2396638 h 4441196"/>
                  <a:gd name="connsiteX0" fmla="*/ 1956 w 4429574"/>
                  <a:gd name="connsiteY0" fmla="*/ 2396638 h 4458387"/>
                  <a:gd name="connsiteX1" fmla="*/ 1826361 w 4429574"/>
                  <a:gd name="connsiteY1" fmla="*/ 734 h 4458387"/>
                  <a:gd name="connsiteX2" fmla="*/ 4406904 w 4429574"/>
                  <a:gd name="connsiteY2" fmla="*/ 2247169 h 4458387"/>
                  <a:gd name="connsiteX3" fmla="*/ 2160468 w 4429574"/>
                  <a:gd name="connsiteY3" fmla="*/ 4440851 h 4458387"/>
                  <a:gd name="connsiteX4" fmla="*/ 1956 w 4429574"/>
                  <a:gd name="connsiteY4" fmla="*/ 2396638 h 4458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29574" h="4458387">
                    <a:moveTo>
                      <a:pt x="1956" y="2396638"/>
                    </a:moveTo>
                    <a:cubicBezTo>
                      <a:pt x="-53729" y="1656619"/>
                      <a:pt x="1092203" y="25645"/>
                      <a:pt x="1826361" y="734"/>
                    </a:cubicBezTo>
                    <a:cubicBezTo>
                      <a:pt x="2560519" y="-24177"/>
                      <a:pt x="4670673" y="582110"/>
                      <a:pt x="4406904" y="2247169"/>
                    </a:cubicBezTo>
                    <a:cubicBezTo>
                      <a:pt x="4406904" y="3419859"/>
                      <a:pt x="2929796" y="4618163"/>
                      <a:pt x="2160468" y="4440851"/>
                    </a:cubicBezTo>
                    <a:cubicBezTo>
                      <a:pt x="1391140" y="4263539"/>
                      <a:pt x="57641" y="3136658"/>
                      <a:pt x="1956" y="2396638"/>
                    </a:cubicBezTo>
                    <a:close/>
                  </a:path>
                </a:pathLst>
              </a:custGeom>
              <a:noFill/>
              <a:ln w="38100">
                <a:solidFill>
                  <a:srgbClr val="FC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a-DK" sz="18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Segoe UI Semilight"/>
                  <a:ea typeface="+mn-ea"/>
                  <a:cs typeface="+mn-cs"/>
                </a:endParaRPr>
              </a:p>
            </p:txBody>
          </p:sp>
        </p:grpSp>
        <p:pic>
          <p:nvPicPr>
            <p:cNvPr id="52" name="Grafik 51" descr="Bank med massiv udfyldning">
              <a:extLst>
                <a:ext uri="{FF2B5EF4-FFF2-40B4-BE49-F238E27FC236}">
                  <a16:creationId xmlns:a16="http://schemas.microsoft.com/office/drawing/2014/main" id="{C206DBD5-7AFB-4E15-B89B-C474CA708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174079" y="2016392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6620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D6D5A704-1826-4B88-9FB7-C15093C3C43B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439408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8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2250FE9-6FB9-474C-BB13-01BCA6905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3288" y="556057"/>
            <a:ext cx="6878711" cy="5765136"/>
          </a:xfrm>
          <a:solidFill>
            <a:srgbClr val="FEEFFF"/>
          </a:solidFill>
        </p:spPr>
        <p:txBody>
          <a:bodyPr/>
          <a:lstStyle/>
          <a:p>
            <a:pPr marL="0" indent="0">
              <a:buNone/>
            </a:pPr>
            <a:r>
              <a:rPr lang="da-DK" dirty="0"/>
              <a:t>Har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præference </a:t>
            </a:r>
            <a:r>
              <a:rPr lang="da-DK" dirty="0"/>
              <a:t>for at løse opgaver og problemstillinger inden for et fagligt felt eller driftsmæssigt område med udgangspunkt i, at den dybe faglige viden kan sættes i spil. </a:t>
            </a:r>
            <a:br>
              <a:rPr lang="da-DK" dirty="0"/>
            </a:br>
            <a:endParaRPr lang="da-DK" dirty="0"/>
          </a:p>
          <a:p>
            <a:pPr marL="0" indent="0">
              <a:buNone/>
            </a:pP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Motiveres</a:t>
            </a:r>
            <a:r>
              <a:rPr lang="da-DK" dirty="0"/>
              <a:t> typisk af:</a:t>
            </a:r>
          </a:p>
          <a:p>
            <a:r>
              <a:rPr lang="da-DK" dirty="0"/>
              <a:t>At gå i dybden med - ”nørde” - sin faglighed og ”knække faglige nødder”</a:t>
            </a:r>
          </a:p>
          <a:p>
            <a:r>
              <a:rPr lang="da-DK" dirty="0"/>
              <a:t>Fortsat at blive endnu bedre, dygtigere og mere specialiseret inden for sit felt</a:t>
            </a:r>
          </a:p>
          <a:p>
            <a:r>
              <a:rPr lang="da-DK" dirty="0"/>
              <a:t>Gennem faglig nysgerrighed og evne til at levere faglig kvalitet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Har stærke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kompetencer</a:t>
            </a:r>
            <a:r>
              <a:rPr lang="da-DK" dirty="0"/>
              <a:t> inden for det faglige felt, forstår at sætte fagligheden i et strategisk perspektiv og gå forrest i forhold til nytænkning og udvikling af feltet og opgaveløsningen. Er en faglig autoritet og efterspurgt ressource bl.a. som sparringspartner, rådgiver og faglig formidler med flair for at lære fra sig.</a:t>
            </a:r>
          </a:p>
          <a:p>
            <a:pPr marL="0" indent="0">
              <a:buNone/>
            </a:pP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Rollen</a:t>
            </a:r>
            <a:r>
              <a:rPr lang="da-DK" dirty="0"/>
              <a:t> som fagligt fyrtårn er ofte forankret i et fagligt nøgleområde. Med sine stærke kompetencer fylder det faglige fyrtårn de ekstra brede rammer af ansvar og indflydelse fuldt ud.   </a:t>
            </a:r>
          </a:p>
          <a:p>
            <a:pPr marL="0" indent="0">
              <a:buNone/>
            </a:pPr>
            <a:r>
              <a:rPr lang="da-DK" dirty="0"/>
              <a:t>Gode veje til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udvikling </a:t>
            </a:r>
            <a:r>
              <a:rPr lang="da-DK" dirty="0"/>
              <a:t>frem mod at være et fagligt fyrtårn er faglig fordybelse, faglig sparring, deltagelse i faglige netværk og fagspecifikke kurser, etc.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3F587CD-5A40-4E0D-897F-4F04550E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22" y="874436"/>
            <a:ext cx="3135796" cy="900000"/>
          </a:xfrm>
        </p:spPr>
        <p:txBody>
          <a:bodyPr vert="horz" rIns="0"/>
          <a:lstStyle/>
          <a:p>
            <a:pPr algn="ctr"/>
            <a:br>
              <a:rPr lang="da-DK" dirty="0"/>
            </a:b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Fagligt fyrtårn </a:t>
            </a: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238D2654-4772-413E-8348-A35C9140ACC9}"/>
              </a:ext>
            </a:extLst>
          </p:cNvPr>
          <p:cNvGrpSpPr/>
          <p:nvPr/>
        </p:nvGrpSpPr>
        <p:grpSpPr>
          <a:xfrm>
            <a:off x="891320" y="2519375"/>
            <a:ext cx="1800000" cy="1819250"/>
            <a:chOff x="714224" y="1513250"/>
            <a:chExt cx="1800000" cy="1819250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2286B82-1DC0-4221-B4B5-2CB761767FE5}"/>
                </a:ext>
              </a:extLst>
            </p:cNvPr>
            <p:cNvSpPr/>
            <p:nvPr/>
          </p:nvSpPr>
          <p:spPr>
            <a:xfrm>
              <a:off x="714224" y="1513250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2" name="Ellipse 10">
              <a:extLst>
                <a:ext uri="{FF2B5EF4-FFF2-40B4-BE49-F238E27FC236}">
                  <a16:creationId xmlns:a16="http://schemas.microsoft.com/office/drawing/2014/main" id="{C39F1997-B81D-4BA9-923D-828B317E2F5E}"/>
                </a:ext>
              </a:extLst>
            </p:cNvPr>
            <p:cNvSpPr/>
            <p:nvPr/>
          </p:nvSpPr>
          <p:spPr>
            <a:xfrm rot="19880343">
              <a:off x="714224" y="1532500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rgbClr val="FC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</p:grpSp>
      <p:pic>
        <p:nvPicPr>
          <p:cNvPr id="10" name="Grafik 9" descr="Bank med massiv udfyldning">
            <a:extLst>
              <a:ext uri="{FF2B5EF4-FFF2-40B4-BE49-F238E27FC236}">
                <a16:creationId xmlns:a16="http://schemas.microsoft.com/office/drawing/2014/main" id="{F07A24B5-C3AE-459B-8C03-B0FEEFA46E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34120" y="29621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D6D5A704-1826-4B88-9FB7-C15093C3C43B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274447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6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D5A704-1826-4B88-9FB7-C15093C3C4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uppe 9">
            <a:extLst>
              <a:ext uri="{FF2B5EF4-FFF2-40B4-BE49-F238E27FC236}">
                <a16:creationId xmlns:a16="http://schemas.microsoft.com/office/drawing/2014/main" id="{613D9BE5-4BB0-4980-A52D-7AD131B0C388}"/>
              </a:ext>
            </a:extLst>
          </p:cNvPr>
          <p:cNvGrpSpPr/>
          <p:nvPr/>
        </p:nvGrpSpPr>
        <p:grpSpPr>
          <a:xfrm>
            <a:off x="891320" y="2519375"/>
            <a:ext cx="1800000" cy="1819250"/>
            <a:chOff x="3658684" y="1513250"/>
            <a:chExt cx="1800000" cy="181925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8720A378-6FE4-40AD-BC64-8034497F9EE4}"/>
                </a:ext>
              </a:extLst>
            </p:cNvPr>
            <p:cNvSpPr/>
            <p:nvPr/>
          </p:nvSpPr>
          <p:spPr>
            <a:xfrm>
              <a:off x="3658684" y="1513250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6" name="Ellipse 10">
              <a:extLst>
                <a:ext uri="{FF2B5EF4-FFF2-40B4-BE49-F238E27FC236}">
                  <a16:creationId xmlns:a16="http://schemas.microsoft.com/office/drawing/2014/main" id="{EB5F8BBA-97D9-41F3-841B-3B029F61FA6A}"/>
                </a:ext>
              </a:extLst>
            </p:cNvPr>
            <p:cNvSpPr/>
            <p:nvPr/>
          </p:nvSpPr>
          <p:spPr>
            <a:xfrm rot="4341959">
              <a:off x="3658684" y="1532500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pic>
          <p:nvPicPr>
            <p:cNvPr id="17" name="Grafik 16" descr="Puslespilsbrikker med massiv udfyldning">
              <a:extLst>
                <a:ext uri="{FF2B5EF4-FFF2-40B4-BE49-F238E27FC236}">
                  <a16:creationId xmlns:a16="http://schemas.microsoft.com/office/drawing/2014/main" id="{2920D824-9114-4BC4-8777-44C95DBED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06390" y="1901117"/>
              <a:ext cx="914400" cy="914400"/>
            </a:xfrm>
            <a:prstGeom prst="rect">
              <a:avLst/>
            </a:prstGeom>
          </p:spPr>
        </p:pic>
      </p:grp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2250FE9-6FB9-474C-BB13-01BCA6905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3288" y="418511"/>
            <a:ext cx="6878711" cy="625322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da-DK" dirty="0"/>
              <a:t>Har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præference</a:t>
            </a:r>
            <a:r>
              <a:rPr lang="da-DK" dirty="0"/>
              <a:t> for at løse mange forskellige former for opgaver og hyppigt sætte sig ind i nye arbejdsområder. </a:t>
            </a:r>
          </a:p>
          <a:p>
            <a:pPr marL="0" indent="0">
              <a:buNone/>
            </a:pPr>
            <a:b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Motiveres</a:t>
            </a:r>
            <a:r>
              <a:rPr lang="da-DK" dirty="0"/>
              <a:t> typisk af:</a:t>
            </a:r>
          </a:p>
          <a:p>
            <a:r>
              <a:rPr lang="da-DK" dirty="0"/>
              <a:t>At sætte sine kompetencer i spil og udvikle dem i forhold til en bred vifte af opgavetyper og sammenhænge</a:t>
            </a:r>
          </a:p>
          <a:p>
            <a:r>
              <a:rPr lang="da-DK" dirty="0"/>
              <a:t>At koordinere store opgaver og styre – tværgående – leverancer og processer i mål</a:t>
            </a:r>
          </a:p>
          <a:p>
            <a:r>
              <a:rPr lang="da-DK" dirty="0"/>
              <a:t>At arbejde og samarbejde på tværs fx af enheder, fagligheder og funktioner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Har stærke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kompetencer</a:t>
            </a:r>
            <a:r>
              <a:rPr lang="da-DK" dirty="0"/>
              <a:t> i forhold til hurtigt at kunne sætte sig ind i ny viden og herudfra bidrage til kvalificerede løsninger, forståelse for dynamikker og rammebetingelser i en politisk styret organisation, gennemslagskraft og systematik, der sikrer fremdrift i både opgaver og processer, at håndtere krav og forventninger til den tværgående indsats, videndeling og udvikling af samarbejde på tværs og at finde løsninger ved at inddrage relevante interessenter. </a:t>
            </a:r>
          </a:p>
          <a:p>
            <a:pPr marL="0" indent="0">
              <a:buNone/>
            </a:pPr>
            <a:r>
              <a:rPr lang="da-DK" dirty="0"/>
              <a:t>Indtager ofte en central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rolle</a:t>
            </a:r>
            <a:r>
              <a:rPr lang="da-DK" dirty="0"/>
              <a:t> i forhold til koordinering og nye løsninger.</a:t>
            </a:r>
          </a:p>
          <a:p>
            <a:pPr marL="0" indent="0">
              <a:buNone/>
            </a:pPr>
            <a:r>
              <a:rPr lang="da-DK" dirty="0"/>
              <a:t>Gode veje til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udvikling</a:t>
            </a:r>
            <a:r>
              <a:rPr lang="da-DK" dirty="0"/>
              <a:t> frem mod at være policy- og procesekspert er løsning af nye og afvekslende opgaver, at varetage koordineringsopgaver, at bidrage til tværgående opgaver og samarbejdsrelationer, tværgående netværk, etc.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3F587CD-5A40-4E0D-897F-4F04550E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22" y="613250"/>
            <a:ext cx="3267124" cy="900000"/>
          </a:xfrm>
        </p:spPr>
        <p:txBody>
          <a:bodyPr vert="horz" rIns="0"/>
          <a:lstStyle/>
          <a:p>
            <a:pPr algn="ctr"/>
            <a:br>
              <a:rPr lang="da-DK" dirty="0"/>
            </a:b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Policy- og procesekspert</a:t>
            </a:r>
          </a:p>
        </p:txBody>
      </p:sp>
    </p:spTree>
    <p:extLst>
      <p:ext uri="{BB962C8B-B14F-4D97-AF65-F5344CB8AC3E}">
        <p14:creationId xmlns:p14="http://schemas.microsoft.com/office/powerpoint/2010/main" val="336925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D6D5A704-1826-4B88-9FB7-C15093C3C43B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3" name="think-cell Slide" r:id="rId4" imgW="342" imgH="337" progId="TCLayout.ActiveDocument.1">
                  <p:embed/>
                </p:oleObj>
              </mc:Choice>
              <mc:Fallback>
                <p:oleObj name="think-cell Slide" r:id="rId4" imgW="342" imgH="337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D5A704-1826-4B88-9FB7-C15093C3C4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2250FE9-6FB9-474C-BB13-01BCA6905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93288" y="529023"/>
            <a:ext cx="6878711" cy="6102437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da-DK" dirty="0"/>
              <a:t>Har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præference</a:t>
            </a:r>
            <a:r>
              <a:rPr lang="da-DK" dirty="0"/>
              <a:t> for at stå i spidsen for at omsætte den politiske retning til konkrete og anvendelige produkter, indsatser og handlinger, hvor ikke mindst prioritering og god understøttelse - udvikling og motivering - af medarbejderne er nøgleord.  </a:t>
            </a:r>
          </a:p>
          <a:p>
            <a:pPr marL="0" indent="0">
              <a:buNone/>
            </a:pPr>
            <a:b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Motiveres</a:t>
            </a:r>
            <a:r>
              <a:rPr lang="da-DK" dirty="0"/>
              <a:t> typisk af:</a:t>
            </a:r>
          </a:p>
          <a:p>
            <a:r>
              <a:rPr lang="da-DK" dirty="0"/>
              <a:t>At have indflydelse på og ansvar for vigtige dagsordener </a:t>
            </a:r>
          </a:p>
          <a:p>
            <a:r>
              <a:rPr lang="da-DK" dirty="0"/>
              <a:t>At skabe fremdrift og resultater sammen med og gennem andre</a:t>
            </a:r>
          </a:p>
          <a:p>
            <a:r>
              <a:rPr lang="da-DK" dirty="0"/>
              <a:t>At bidrage til medarbejdernes opgaveløsning, engagement og fortsatte udvikling</a:t>
            </a:r>
          </a:p>
          <a:p>
            <a:r>
              <a:rPr lang="da-DK" dirty="0"/>
              <a:t>At lykkes gennem og sammen med andre </a:t>
            </a:r>
          </a:p>
          <a:p>
            <a:pPr marL="0" indent="0">
              <a:buNone/>
            </a:pPr>
            <a:br>
              <a:rPr lang="da-DK" dirty="0"/>
            </a:br>
            <a:r>
              <a:rPr lang="da-DK" dirty="0"/>
              <a:t>Har stærke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kompetencer</a:t>
            </a:r>
            <a:r>
              <a:rPr lang="da-DK" dirty="0"/>
              <a:t> i forhold til at udøve ledelse. </a:t>
            </a:r>
            <a:r>
              <a:rPr lang="da-DK" i="1" dirty="0"/>
              <a:t>Strategisk ledelse -</a:t>
            </a:r>
            <a:r>
              <a:rPr lang="da-DK" dirty="0"/>
              <a:t> at lede fremtiden og identificere potentialer, </a:t>
            </a:r>
            <a:r>
              <a:rPr lang="da-DK" i="1" dirty="0"/>
              <a:t>faglig ledelse </a:t>
            </a:r>
            <a:r>
              <a:rPr lang="da-DK" dirty="0"/>
              <a:t>- at sikre kvalitet,  </a:t>
            </a:r>
            <a:r>
              <a:rPr lang="da-DK" i="1" dirty="0"/>
              <a:t>driftsledelse</a:t>
            </a:r>
            <a:r>
              <a:rPr lang="da-DK" dirty="0"/>
              <a:t> - at lede dagligdagen med prioritering af ressourcer og optimering af processer samt </a:t>
            </a:r>
            <a:r>
              <a:rPr lang="da-DK" i="1" dirty="0"/>
              <a:t>personaleledelse</a:t>
            </a:r>
            <a:r>
              <a:rPr lang="da-DK" dirty="0"/>
              <a:t> - at sikre motivation og handlekraft i teamet og i den enkelte medarbejder. </a:t>
            </a:r>
          </a:p>
          <a:p>
            <a:pPr marL="0" indent="0">
              <a:buNone/>
            </a:pPr>
            <a:r>
              <a:rPr lang="da-DK" dirty="0"/>
              <a:t>Varetager formelt en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 rolle </a:t>
            </a:r>
            <a:r>
              <a:rPr lang="da-DK" dirty="0"/>
              <a:t>i ledelseshierarkiet i organisationen.</a:t>
            </a:r>
          </a:p>
          <a:p>
            <a:pPr marL="0" indent="0">
              <a:buNone/>
            </a:pPr>
            <a:r>
              <a:rPr lang="da-DK" dirty="0"/>
              <a:t>Gode veje til </a:t>
            </a:r>
            <a:r>
              <a:rPr lang="da-DK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udvikling</a:t>
            </a:r>
            <a:r>
              <a:rPr lang="da-DK" dirty="0"/>
              <a:t> frem mod at være leder er at varetage teamledelse eller projektlederopgaver, deltagelse i lederafklaringsforløb, i ledernetværk og i lederkurser etc.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B3F587CD-5A40-4E0D-897F-4F04550E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422" y="1014491"/>
            <a:ext cx="3135796" cy="900000"/>
          </a:xfrm>
        </p:spPr>
        <p:txBody>
          <a:bodyPr vert="horz" rIns="0"/>
          <a:lstStyle/>
          <a:p>
            <a:pPr algn="ctr"/>
            <a:r>
              <a:rPr lang="da-DK" dirty="0"/>
              <a:t> </a:t>
            </a:r>
            <a:br>
              <a:rPr lang="da-DK" dirty="0"/>
            </a:br>
            <a:br>
              <a:rPr lang="da-DK" dirty="0"/>
            </a:br>
            <a:r>
              <a:rPr lang="da-DK" dirty="0"/>
              <a:t>Leder</a:t>
            </a:r>
          </a:p>
        </p:txBody>
      </p:sp>
      <p:grpSp>
        <p:nvGrpSpPr>
          <p:cNvPr id="10" name="Gruppe 9">
            <a:extLst>
              <a:ext uri="{FF2B5EF4-FFF2-40B4-BE49-F238E27FC236}">
                <a16:creationId xmlns:a16="http://schemas.microsoft.com/office/drawing/2014/main" id="{28173C06-95E4-4772-B7A9-8F437D282A7C}"/>
              </a:ext>
            </a:extLst>
          </p:cNvPr>
          <p:cNvGrpSpPr/>
          <p:nvPr/>
        </p:nvGrpSpPr>
        <p:grpSpPr>
          <a:xfrm>
            <a:off x="891320" y="2538625"/>
            <a:ext cx="1800000" cy="1800000"/>
            <a:chOff x="9547604" y="1532500"/>
            <a:chExt cx="1800000" cy="180000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B21BBE36-A849-48AD-9CC4-CA5ABEBF7E5A}"/>
                </a:ext>
              </a:extLst>
            </p:cNvPr>
            <p:cNvSpPr/>
            <p:nvPr/>
          </p:nvSpPr>
          <p:spPr>
            <a:xfrm rot="17866135">
              <a:off x="9547604" y="1532500"/>
              <a:ext cx="1800000" cy="1800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6" name="Ellipse 10">
              <a:extLst>
                <a:ext uri="{FF2B5EF4-FFF2-40B4-BE49-F238E27FC236}">
                  <a16:creationId xmlns:a16="http://schemas.microsoft.com/office/drawing/2014/main" id="{43181854-83D0-4B6A-966A-2D5C2D91E2B2}"/>
                </a:ext>
              </a:extLst>
            </p:cNvPr>
            <p:cNvSpPr/>
            <p:nvPr/>
          </p:nvSpPr>
          <p:spPr>
            <a:xfrm rot="18436261">
              <a:off x="9547604" y="1532500"/>
              <a:ext cx="1800000" cy="1800000"/>
            </a:xfrm>
            <a:custGeom>
              <a:avLst/>
              <a:gdLst>
                <a:gd name="connsiteX0" fmla="*/ 0 w 4246685"/>
                <a:gd name="connsiteY0" fmla="*/ 2123343 h 4246685"/>
                <a:gd name="connsiteX1" fmla="*/ 2123343 w 4246685"/>
                <a:gd name="connsiteY1" fmla="*/ 0 h 4246685"/>
                <a:gd name="connsiteX2" fmla="*/ 4246686 w 4246685"/>
                <a:gd name="connsiteY2" fmla="*/ 2123343 h 4246685"/>
                <a:gd name="connsiteX3" fmla="*/ 2123343 w 4246685"/>
                <a:gd name="connsiteY3" fmla="*/ 4246686 h 4246685"/>
                <a:gd name="connsiteX4" fmla="*/ 0 w 4246685"/>
                <a:gd name="connsiteY4" fmla="*/ 2123343 h 4246685"/>
                <a:gd name="connsiteX0" fmla="*/ 3611 w 4250297"/>
                <a:gd name="connsiteY0" fmla="*/ 2255227 h 4378570"/>
                <a:gd name="connsiteX1" fmla="*/ 1775262 w 4250297"/>
                <a:gd name="connsiteY1" fmla="*/ 0 h 4378570"/>
                <a:gd name="connsiteX2" fmla="*/ 4250297 w 4250297"/>
                <a:gd name="connsiteY2" fmla="*/ 2255227 h 4378570"/>
                <a:gd name="connsiteX3" fmla="*/ 2126954 w 4250297"/>
                <a:gd name="connsiteY3" fmla="*/ 4378570 h 4378570"/>
                <a:gd name="connsiteX4" fmla="*/ 3611 w 4250297"/>
                <a:gd name="connsiteY4" fmla="*/ 2255227 h 4378570"/>
                <a:gd name="connsiteX0" fmla="*/ 2240 w 4354434"/>
                <a:gd name="connsiteY0" fmla="*/ 2255228 h 4378572"/>
                <a:gd name="connsiteX1" fmla="*/ 1773891 w 4354434"/>
                <a:gd name="connsiteY1" fmla="*/ 1 h 4378572"/>
                <a:gd name="connsiteX2" fmla="*/ 4354434 w 4354434"/>
                <a:gd name="connsiteY2" fmla="*/ 2246436 h 4378572"/>
                <a:gd name="connsiteX3" fmla="*/ 2125583 w 4354434"/>
                <a:gd name="connsiteY3" fmla="*/ 4378571 h 4378572"/>
                <a:gd name="connsiteX4" fmla="*/ 2240 w 4354434"/>
                <a:gd name="connsiteY4" fmla="*/ 2255228 h 4378572"/>
                <a:gd name="connsiteX0" fmla="*/ 2240 w 4377020"/>
                <a:gd name="connsiteY0" fmla="*/ 2255229 h 4378573"/>
                <a:gd name="connsiteX1" fmla="*/ 1773891 w 4377020"/>
                <a:gd name="connsiteY1" fmla="*/ 2 h 4378573"/>
                <a:gd name="connsiteX2" fmla="*/ 4354434 w 4377020"/>
                <a:gd name="connsiteY2" fmla="*/ 2246437 h 4378573"/>
                <a:gd name="connsiteX3" fmla="*/ 2125583 w 4377020"/>
                <a:gd name="connsiteY3" fmla="*/ 4378572 h 4378573"/>
                <a:gd name="connsiteX4" fmla="*/ 2240 w 4377020"/>
                <a:gd name="connsiteY4" fmla="*/ 2255229 h 4378573"/>
                <a:gd name="connsiteX0" fmla="*/ 2157 w 4429775"/>
                <a:gd name="connsiteY0" fmla="*/ 2396638 h 4379662"/>
                <a:gd name="connsiteX1" fmla="*/ 1826562 w 4429775"/>
                <a:gd name="connsiteY1" fmla="*/ 734 h 4379662"/>
                <a:gd name="connsiteX2" fmla="*/ 4407105 w 4429775"/>
                <a:gd name="connsiteY2" fmla="*/ 2247169 h 4379662"/>
                <a:gd name="connsiteX3" fmla="*/ 2178254 w 4429775"/>
                <a:gd name="connsiteY3" fmla="*/ 4379304 h 4379662"/>
                <a:gd name="connsiteX4" fmla="*/ 2157 w 4429775"/>
                <a:gd name="connsiteY4" fmla="*/ 2396638 h 4379662"/>
                <a:gd name="connsiteX0" fmla="*/ 13670 w 4441288"/>
                <a:gd name="connsiteY0" fmla="*/ 2396638 h 4379624"/>
                <a:gd name="connsiteX1" fmla="*/ 1838075 w 4441288"/>
                <a:gd name="connsiteY1" fmla="*/ 734 h 4379624"/>
                <a:gd name="connsiteX2" fmla="*/ 4418618 w 4441288"/>
                <a:gd name="connsiteY2" fmla="*/ 2247169 h 4379624"/>
                <a:gd name="connsiteX3" fmla="*/ 2189767 w 4441288"/>
                <a:gd name="connsiteY3" fmla="*/ 4379304 h 4379624"/>
                <a:gd name="connsiteX4" fmla="*/ 13670 w 4441288"/>
                <a:gd name="connsiteY4" fmla="*/ 2396638 h 4379624"/>
                <a:gd name="connsiteX0" fmla="*/ 1956 w 4429574"/>
                <a:gd name="connsiteY0" fmla="*/ 2396638 h 4441196"/>
                <a:gd name="connsiteX1" fmla="*/ 1826361 w 4429574"/>
                <a:gd name="connsiteY1" fmla="*/ 734 h 4441196"/>
                <a:gd name="connsiteX2" fmla="*/ 4406904 w 4429574"/>
                <a:gd name="connsiteY2" fmla="*/ 2247169 h 4441196"/>
                <a:gd name="connsiteX3" fmla="*/ 2160468 w 4429574"/>
                <a:gd name="connsiteY3" fmla="*/ 4440851 h 4441196"/>
                <a:gd name="connsiteX4" fmla="*/ 1956 w 4429574"/>
                <a:gd name="connsiteY4" fmla="*/ 2396638 h 4441196"/>
                <a:gd name="connsiteX0" fmla="*/ 1956 w 4429574"/>
                <a:gd name="connsiteY0" fmla="*/ 2396638 h 4458387"/>
                <a:gd name="connsiteX1" fmla="*/ 1826361 w 4429574"/>
                <a:gd name="connsiteY1" fmla="*/ 734 h 4458387"/>
                <a:gd name="connsiteX2" fmla="*/ 4406904 w 4429574"/>
                <a:gd name="connsiteY2" fmla="*/ 2247169 h 4458387"/>
                <a:gd name="connsiteX3" fmla="*/ 2160468 w 4429574"/>
                <a:gd name="connsiteY3" fmla="*/ 4440851 h 4458387"/>
                <a:gd name="connsiteX4" fmla="*/ 1956 w 4429574"/>
                <a:gd name="connsiteY4" fmla="*/ 2396638 h 4458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29574" h="4458387">
                  <a:moveTo>
                    <a:pt x="1956" y="2396638"/>
                  </a:moveTo>
                  <a:cubicBezTo>
                    <a:pt x="-53729" y="1656619"/>
                    <a:pt x="1092203" y="25645"/>
                    <a:pt x="1826361" y="734"/>
                  </a:cubicBezTo>
                  <a:cubicBezTo>
                    <a:pt x="2560519" y="-24177"/>
                    <a:pt x="4670673" y="582110"/>
                    <a:pt x="4406904" y="2247169"/>
                  </a:cubicBezTo>
                  <a:cubicBezTo>
                    <a:pt x="4406904" y="3419859"/>
                    <a:pt x="2929796" y="4618163"/>
                    <a:pt x="2160468" y="4440851"/>
                  </a:cubicBezTo>
                  <a:cubicBezTo>
                    <a:pt x="1391140" y="4263539"/>
                    <a:pt x="57641" y="3136658"/>
                    <a:pt x="1956" y="2396638"/>
                  </a:cubicBezTo>
                  <a:close/>
                </a:path>
              </a:pathLst>
            </a:cu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a-DK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Semilight"/>
                <a:ea typeface="+mn-ea"/>
                <a:cs typeface="+mn-cs"/>
              </a:endParaRPr>
            </a:p>
          </p:txBody>
        </p:sp>
        <p:pic>
          <p:nvPicPr>
            <p:cNvPr id="17" name="Grafik 16" descr="Mål med massiv udfyldning">
              <a:extLst>
                <a:ext uri="{FF2B5EF4-FFF2-40B4-BE49-F238E27FC236}">
                  <a16:creationId xmlns:a16="http://schemas.microsoft.com/office/drawing/2014/main" id="{1A61479D-F1A9-4A29-95D9-7971FC4EB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990404" y="197530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75310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1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3.xml><?xml version="1.0" encoding="utf-8"?>
<a:theme xmlns:a="http://schemas.openxmlformats.org/drawingml/2006/main" name="2_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9459</TotalTime>
  <Words>1980</Words>
  <Application>Microsoft Office PowerPoint</Application>
  <PresentationFormat>Widescreen</PresentationFormat>
  <Paragraphs>173</Paragraphs>
  <Slides>13</Slides>
  <Notes>2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14</vt:i4>
      </vt:variant>
      <vt:variant>
        <vt:lpstr>Tema</vt:lpstr>
      </vt:variant>
      <vt:variant>
        <vt:i4>3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31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Wingdings</vt:lpstr>
      <vt:lpstr>Office-tema</vt:lpstr>
      <vt:lpstr>1_Office-tema</vt:lpstr>
      <vt:lpstr>2_Office-tema</vt:lpstr>
      <vt:lpstr>think-cell Slide</vt:lpstr>
      <vt:lpstr>Arbejdslivet i udvikling</vt:lpstr>
      <vt:lpstr>Vores syn på udvikling</vt:lpstr>
      <vt:lpstr>Et helt arbejdsliv i udvikling</vt:lpstr>
      <vt:lpstr>Godt fra start</vt:lpstr>
      <vt:lpstr>Udvikling i hele arbejdslivet </vt:lpstr>
      <vt:lpstr>Udviklingsveje</vt:lpstr>
      <vt:lpstr>   Fagligt fyrtårn </vt:lpstr>
      <vt:lpstr>   Policy- og procesekspert</vt:lpstr>
      <vt:lpstr>   Leder</vt:lpstr>
      <vt:lpstr>Inspiration fra nogle af dine kollegers arbejdsliv</vt:lpstr>
      <vt:lpstr>Inspiration fra nogle af dine kollegers arbejdsliv</vt:lpstr>
      <vt:lpstr>Dialog om din udvikling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Line Resting Hald Andersen</cp:lastModifiedBy>
  <cp:revision>435</cp:revision>
  <cp:lastPrinted>2026-02-17T09:21:02Z</cp:lastPrinted>
  <dcterms:created xsi:type="dcterms:W3CDTF">2025-12-02T14:04:25Z</dcterms:created>
  <dcterms:modified xsi:type="dcterms:W3CDTF">2026-03-10T12:45:47Z</dcterms:modified>
</cp:coreProperties>
</file>