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450" r:id="rId2"/>
    <p:sldId id="487" r:id="rId3"/>
    <p:sldId id="485" r:id="rId4"/>
    <p:sldId id="486" r:id="rId5"/>
  </p:sldIdLst>
  <p:sldSz cx="12192000" cy="6858000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CFF"/>
    <a:srgbClr val="FEEFFF"/>
    <a:srgbClr val="393B3D"/>
    <a:srgbClr val="052C44"/>
    <a:srgbClr val="042C44"/>
    <a:srgbClr val="0D2236"/>
    <a:srgbClr val="D9F0FF"/>
    <a:srgbClr val="001D31"/>
    <a:srgbClr val="EAF7FF"/>
    <a:srgbClr val="001F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Mørkt layou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6821" autoAdjust="0"/>
  </p:normalViewPr>
  <p:slideViewPr>
    <p:cSldViewPr snapToGrid="0" showGuides="1">
      <p:cViewPr varScale="1">
        <p:scale>
          <a:sx n="113" d="100"/>
          <a:sy n="113" d="100"/>
        </p:scale>
        <p:origin x="33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24. februar 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24. februar 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Segoe UI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1D10B23-29C9-4593-A667-64E5CD28D326}"/>
              </a:ext>
            </a:extLst>
          </p:cNvPr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74600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8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3288" y="613250"/>
            <a:ext cx="6878711" cy="5765136"/>
          </a:xfrm>
          <a:prstGeom prst="rect">
            <a:avLst/>
          </a:prstGeom>
        </p:spPr>
        <p:txBody>
          <a:bodyPr lIns="108000" tIns="108000" rIns="108000" bIns="108000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-1" y="0"/>
            <a:ext cx="3764422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3069096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422" y="613250"/>
            <a:ext cx="3135796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800"/>
            </a:lvl1pPr>
          </a:lstStyle>
          <a:p>
            <a:r>
              <a:rPr lang="da-DK" dirty="0"/>
              <a:t>Her kan der stå en titel på to linjer</a:t>
            </a:r>
          </a:p>
        </p:txBody>
      </p:sp>
    </p:spTree>
    <p:extLst>
      <p:ext uri="{BB962C8B-B14F-4D97-AF65-F5344CB8AC3E}">
        <p14:creationId xmlns:p14="http://schemas.microsoft.com/office/powerpoint/2010/main" val="9500314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24. februar 2026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oleObject" Target="../embeddings/oleObject1.bin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250EC39-F72C-4E8A-B3C1-E196E84E7E94}"/>
              </a:ext>
            </a:extLst>
          </p:cNvPr>
          <p:cNvGraphicFramePr>
            <a:graphicFrameLocks/>
          </p:cNvGraphicFramePr>
          <p:nvPr userDrawn="1">
            <p:custDataLst>
              <p:tags r:id="rId102"/>
            </p:custDataLst>
            <p:extLst>
              <p:ext uri="{D42A27DB-BD31-4B8C-83A1-F6EECF244321}">
                <p14:modId xmlns:p14="http://schemas.microsoft.com/office/powerpoint/2010/main" val="275914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7" name="think-cell Slide" r:id="rId103" imgW="342" imgH="337" progId="TCLayout.ActiveDocument.1">
                  <p:embed/>
                </p:oleObj>
              </mc:Choice>
              <mc:Fallback>
                <p:oleObj name="think-cell Slide" r:id="rId103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786" r:id="rId46"/>
    <p:sldLayoutId id="2147483676" r:id="rId47"/>
    <p:sldLayoutId id="2147483677" r:id="rId48"/>
    <p:sldLayoutId id="2147483672" r:id="rId49"/>
    <p:sldLayoutId id="2147483673" r:id="rId50"/>
    <p:sldLayoutId id="2147483712" r:id="rId51"/>
    <p:sldLayoutId id="2147483713" r:id="rId52"/>
    <p:sldLayoutId id="2147483761" r:id="rId53"/>
    <p:sldLayoutId id="2147483762" r:id="rId54"/>
    <p:sldLayoutId id="2147483779" r:id="rId55"/>
    <p:sldLayoutId id="2147483780" r:id="rId56"/>
    <p:sldLayoutId id="2147483655" r:id="rId57"/>
    <p:sldLayoutId id="2147483656" r:id="rId58"/>
    <p:sldLayoutId id="2147483667" r:id="rId59"/>
    <p:sldLayoutId id="2147483657" r:id="rId60"/>
    <p:sldLayoutId id="2147483658" r:id="rId61"/>
    <p:sldLayoutId id="2147483659" r:id="rId62"/>
    <p:sldLayoutId id="2147483669" r:id="rId63"/>
    <p:sldLayoutId id="2147483745" r:id="rId64"/>
    <p:sldLayoutId id="2147483746" r:id="rId65"/>
    <p:sldLayoutId id="2147483747" r:id="rId66"/>
    <p:sldLayoutId id="2147483748" r:id="rId67"/>
    <p:sldLayoutId id="2147483749" r:id="rId68"/>
    <p:sldLayoutId id="2147483679" r:id="rId69"/>
    <p:sldLayoutId id="2147483693" r:id="rId70"/>
    <p:sldLayoutId id="2147483680" r:id="rId71"/>
    <p:sldLayoutId id="2147483682" r:id="rId72"/>
    <p:sldLayoutId id="2147483694" r:id="rId73"/>
    <p:sldLayoutId id="2147483763" r:id="rId74"/>
    <p:sldLayoutId id="2147483751" r:id="rId75"/>
    <p:sldLayoutId id="2147483752" r:id="rId76"/>
    <p:sldLayoutId id="2147483754" r:id="rId77"/>
    <p:sldLayoutId id="2147483755" r:id="rId78"/>
    <p:sldLayoutId id="2147483756" r:id="rId79"/>
    <p:sldLayoutId id="2147483757" r:id="rId80"/>
    <p:sldLayoutId id="2147483683" r:id="rId81"/>
    <p:sldLayoutId id="2147483760" r:id="rId82"/>
    <p:sldLayoutId id="2147483684" r:id="rId83"/>
    <p:sldLayoutId id="2147483685" r:id="rId84"/>
    <p:sldLayoutId id="2147483750" r:id="rId85"/>
    <p:sldLayoutId id="2147483727" r:id="rId86"/>
    <p:sldLayoutId id="2147483686" r:id="rId87"/>
    <p:sldLayoutId id="2147483719" r:id="rId88"/>
    <p:sldLayoutId id="2147483725" r:id="rId89"/>
    <p:sldLayoutId id="2147483720" r:id="rId90"/>
    <p:sldLayoutId id="2147483731" r:id="rId91"/>
    <p:sldLayoutId id="2147483687" r:id="rId92"/>
    <p:sldLayoutId id="2147483688" r:id="rId93"/>
    <p:sldLayoutId id="2147483689" r:id="rId94"/>
    <p:sldLayoutId id="2147483690" r:id="rId95"/>
    <p:sldLayoutId id="2147483691" r:id="rId96"/>
    <p:sldLayoutId id="2147483692" r:id="rId97"/>
    <p:sldLayoutId id="2147483714" r:id="rId98"/>
    <p:sldLayoutId id="2147483753" r:id="rId9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3807FF-D6FD-4381-AA25-F148C7319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564" y="2168525"/>
            <a:ext cx="10601086" cy="2967963"/>
          </a:xfrm>
        </p:spPr>
        <p:txBody>
          <a:bodyPr/>
          <a:lstStyle/>
          <a:p>
            <a:r>
              <a:rPr lang="da-DK" dirty="0"/>
              <a:t>MUS 2026</a:t>
            </a:r>
            <a:br>
              <a:rPr lang="da-DK" sz="1400" dirty="0"/>
            </a:br>
            <a:br>
              <a:rPr lang="da-DK" sz="1400" dirty="0"/>
            </a:br>
            <a:br>
              <a:rPr lang="da-DK" sz="1400" dirty="0"/>
            </a:br>
            <a:r>
              <a:rPr lang="da-DK" sz="1400" dirty="0"/>
              <a:t>Kompetenceprofil - teamledere</a:t>
            </a:r>
            <a:endParaRPr lang="da-DK" sz="7200" dirty="0"/>
          </a:p>
        </p:txBody>
      </p:sp>
    </p:spTree>
    <p:extLst>
      <p:ext uri="{BB962C8B-B14F-4D97-AF65-F5344CB8AC3E}">
        <p14:creationId xmlns:p14="http://schemas.microsoft.com/office/powerpoint/2010/main" val="4152833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6FB324-A5B8-432D-94A9-139315BD6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Kompetenceprofil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D0EE388-12D2-4D75-87BE-90C7BA0642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da-DK" sz="1400" dirty="0"/>
              <a:t>Der er på næste side udarbejdet en kompetenceprofil med en række kompetencer, som er særligt vigtige for medarbejdere i departementet. </a:t>
            </a:r>
          </a:p>
          <a:p>
            <a:r>
              <a:rPr lang="da-DK" sz="1400" dirty="0"/>
              <a:t>Kompetenceprofilen anvendes til en dialog, hvor chef og medarbejder kan evaluere medarbejderens stærke sider, og hvor medarbejderen forventes at udvikle sig. Det skal samtidig understøtte retningen for kompetenceudviklingen.</a:t>
            </a:r>
          </a:p>
          <a:p>
            <a:r>
              <a:rPr lang="da-DK" sz="1400" dirty="0"/>
              <a:t>Det er ikke forventningen, at en medarbejder har stærke kompetencer på alle dimensioner. </a:t>
            </a:r>
          </a:p>
          <a:p>
            <a:r>
              <a:rPr lang="da-DK" sz="1400" dirty="0"/>
              <a:t>Vurderingen kan være: Udviklingspunkt, kompetenceniveau som forventet og, spidskompetence, som konkretiseres nærmere:</a:t>
            </a:r>
          </a:p>
          <a:p>
            <a:pPr marL="971550" lvl="1" indent="-285750"/>
            <a:r>
              <a:rPr lang="da-DK" sz="1400" dirty="0"/>
              <a:t>Spidskompetence - Medarbejderen har på dette område kompetencer på et specialiseret niveau og levere på et meget højt niveau.</a:t>
            </a:r>
          </a:p>
          <a:p>
            <a:pPr marL="971550" lvl="1" indent="-285750"/>
            <a:r>
              <a:rPr lang="da-DK" sz="1400" dirty="0"/>
              <a:t>Kompetenceniveau som forventet - Medarbejderen har på dette område kompetencer og leverer på der gode niveau, som forventes af medarbejdere i ISM. </a:t>
            </a:r>
          </a:p>
          <a:p>
            <a:pPr marL="971550" lvl="1" indent="-285750"/>
            <a:r>
              <a:rPr lang="da-DK" sz="1400" dirty="0"/>
              <a:t>Udviklingspunkt - Medarbejderen har potentiale og/eller behov for at udvikle sig på dette område.</a:t>
            </a:r>
          </a:p>
          <a:p>
            <a:r>
              <a:rPr lang="da-DK" sz="1400" dirty="0"/>
              <a:t>Vurderingen er relativ, hvilket skal forstås sådan, at vurderingen skal ses i lyset af medarbejderens anciennitet, karriere indtil nu og øvrige erfaringer.</a:t>
            </a:r>
          </a:p>
          <a:p>
            <a:r>
              <a:rPr lang="da-DK" sz="1400" dirty="0"/>
              <a:t>Både medarbejder og chef giver sit bud på vurderingerne i kompetenceprofilen.</a:t>
            </a:r>
          </a:p>
          <a:p>
            <a:r>
              <a:rPr lang="da-DK" sz="1400" dirty="0"/>
              <a:t>Kompetenceprofilen er et værktøj til en meningsfuld og udviklende dialog. Kompetenceprofilen skal hverken journaliseres på en p-sag eller sendes til HR.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449270B-1366-4438-9F8E-E0CFFAC03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52351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68A6DA-90BD-4879-9638-3F247A589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613250"/>
            <a:ext cx="10801350" cy="498858"/>
          </a:xfrm>
        </p:spPr>
        <p:txBody>
          <a:bodyPr/>
          <a:lstStyle/>
          <a:p>
            <a:r>
              <a:rPr lang="da-DK" sz="3600" dirty="0"/>
              <a:t>KOMPETENCEPROFIL – </a:t>
            </a:r>
            <a:r>
              <a:rPr lang="da-DK" sz="3200" dirty="0"/>
              <a:t>Teamledere</a:t>
            </a:r>
            <a:br>
              <a:rPr lang="da-DK" sz="3200" dirty="0"/>
            </a:b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14C1267-6CE1-46C7-ADB5-279DB0721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2</a:t>
            </a:fld>
            <a:endParaRPr lang="da-DK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C90FEAD0-E546-4B4D-BAE5-66934D8D3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946370"/>
              </p:ext>
            </p:extLst>
          </p:nvPr>
        </p:nvGraphicFramePr>
        <p:xfrm>
          <a:off x="695324" y="1175172"/>
          <a:ext cx="10094596" cy="5064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9661">
                  <a:extLst>
                    <a:ext uri="{9D8B030D-6E8A-4147-A177-3AD203B41FA5}">
                      <a16:colId xmlns:a16="http://schemas.microsoft.com/office/drawing/2014/main" val="1025191956"/>
                    </a:ext>
                  </a:extLst>
                </a:gridCol>
                <a:gridCol w="1660358">
                  <a:extLst>
                    <a:ext uri="{9D8B030D-6E8A-4147-A177-3AD203B41FA5}">
                      <a16:colId xmlns:a16="http://schemas.microsoft.com/office/drawing/2014/main" val="904550315"/>
                    </a:ext>
                  </a:extLst>
                </a:gridCol>
                <a:gridCol w="3134577">
                  <a:extLst>
                    <a:ext uri="{9D8B030D-6E8A-4147-A177-3AD203B41FA5}">
                      <a16:colId xmlns:a16="http://schemas.microsoft.com/office/drawing/2014/main" val="1908254090"/>
                    </a:ext>
                  </a:extLst>
                </a:gridCol>
              </a:tblGrid>
              <a:tr h="8032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bg1"/>
                          </a:solidFill>
                        </a:rPr>
                        <a:t>MUS afholdt d.______________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bg1"/>
                          </a:solidFill>
                        </a:rPr>
                        <a:t>mellem leder:_________________________og medarbejder:______________________</a:t>
                      </a:r>
                    </a:p>
                    <a:p>
                      <a:endParaRPr lang="da-DK" sz="8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b="1" baseline="0" dirty="0"/>
                        <a:t>Vurdering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baseline="0" dirty="0"/>
                        <a:t>Spidskompetence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baseline="0" dirty="0"/>
                        <a:t>Kompetence som forventet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dirty="0"/>
                        <a:t>Udviklingspunkt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a-DK" sz="1000" baseline="0" dirty="0"/>
                        <a:t>Konkretisering af din vurdering – Eksempler</a:t>
                      </a:r>
                      <a:endParaRPr lang="da-DK" sz="1000" b="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138236"/>
                  </a:ext>
                </a:extLst>
              </a:tr>
              <a:tr h="279408">
                <a:tc gridSpan="3">
                  <a:txBody>
                    <a:bodyPr/>
                    <a:lstStyle/>
                    <a:p>
                      <a:r>
                        <a:rPr lang="da-DK" sz="1000" b="1" dirty="0"/>
                        <a:t>Strategisk og helhedsorienteret ledelse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787967"/>
                  </a:ext>
                </a:extLst>
              </a:tr>
              <a:tr h="2626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Har visioner for teamets opgaveområde(r) og har fokus på at skabe engagement og dialog i teamet herom. 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12784"/>
                  </a:ext>
                </a:extLst>
              </a:tr>
              <a:tr h="2444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Bidrager aktivt til udvikling og samarbejde i kontoret på tværs af teams og tager ansvar for den tværgående opgaveløsning i huset.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620260"/>
                  </a:ext>
                </a:extLst>
              </a:tr>
              <a:tr h="2444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Opbygger og fastholder gode relationer til teamets centrale samarbejdspartnere (internt og eksternt).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783463"/>
                  </a:ext>
                </a:extLst>
              </a:tr>
              <a:tr h="2592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Har god dømmekraft og er god til at varetage kontorets interesse i samarbejdet med eksterne. 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451559"/>
                  </a:ext>
                </a:extLst>
              </a:tr>
              <a:tr h="279408">
                <a:tc gridSpan="3">
                  <a:txBody>
                    <a:bodyPr/>
                    <a:lstStyle/>
                    <a:p>
                      <a:r>
                        <a:rPr lang="da-DK" sz="1000" b="1" dirty="0">
                          <a:latin typeface="+mn-lt"/>
                        </a:rPr>
                        <a:t>Faglig ledelse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800" b="1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110357"/>
                  </a:ext>
                </a:extLst>
              </a:tr>
              <a:tr h="2803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Understøtter at teamets produkter har en høj kvalitet – herunder at problemer er veldefinerede og løsninger er gennemarbejdede med inddragelse af relevante parter og blik for politiske positioner.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124330"/>
                  </a:ext>
                </a:extLst>
              </a:tr>
              <a:tr h="2444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Understøtter at teamets produkter er formidlet skarpt med fokus på modtageren. 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11893"/>
                  </a:ext>
                </a:extLst>
              </a:tr>
              <a:tr h="2444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 Kan fremlægge sager mundtligt med blik for det væsentlige.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584452"/>
                  </a:ext>
                </a:extLst>
              </a:tr>
              <a:tr h="343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 Understøtter at møder er velforberedte – herunder at chefer er klædt på i forhold til hvad man vil have ud af mødet og planen herfor.  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344199"/>
                  </a:ext>
                </a:extLst>
              </a:tr>
              <a:tr h="343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 Inspirerer til nytænkning og udvikling.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274635"/>
                  </a:ext>
                </a:extLst>
              </a:tr>
              <a:tr h="279408">
                <a:tc gridSpan="3">
                  <a:txBody>
                    <a:bodyPr/>
                    <a:lstStyle/>
                    <a:p>
                      <a:r>
                        <a:rPr lang="da-DK" sz="1000" b="1" dirty="0">
                          <a:latin typeface="+mn-lt"/>
                        </a:rPr>
                        <a:t>Udvikling af medarbejdere og teamet</a:t>
                      </a:r>
                    </a:p>
                  </a:txBody>
                  <a:tcPr>
                    <a:solidFill>
                      <a:schemeClr val="accent3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800" b="1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087948"/>
                  </a:ext>
                </a:extLst>
              </a:tr>
              <a:tr h="3841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 Giver teamets medarbejdere kvalificeret sparring og individuel feedback på produkter og opgaveløsning og hjælper med at forstå konteksten for valgte løsninger. 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277121"/>
                  </a:ext>
                </a:extLst>
              </a:tr>
              <a:tr h="2444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 Påtager sig et ansvar for oplæring af nye medarbejdere i teamet.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25793"/>
                  </a:ext>
                </a:extLst>
              </a:tr>
              <a:tr h="2862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 Har i fordelingen af opgaver fokus på den enkelte medarbejders motivation og udvikling og delegerer opgaver og ansvar.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109608"/>
                  </a:ext>
                </a:extLst>
              </a:tr>
            </a:tbl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F6AF915E-17FB-4FBA-9FFA-D5E3AF07E691}"/>
              </a:ext>
            </a:extLst>
          </p:cNvPr>
          <p:cNvSpPr txBox="1">
            <a:spLocks/>
          </p:cNvSpPr>
          <p:nvPr/>
        </p:nvSpPr>
        <p:spPr>
          <a:xfrm>
            <a:off x="9548071" y="6347299"/>
            <a:ext cx="1241849" cy="3563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dirty="0"/>
              <a:t>Fortsættes</a:t>
            </a:r>
          </a:p>
        </p:txBody>
      </p:sp>
    </p:spTree>
    <p:extLst>
      <p:ext uri="{BB962C8B-B14F-4D97-AF65-F5344CB8AC3E}">
        <p14:creationId xmlns:p14="http://schemas.microsoft.com/office/powerpoint/2010/main" val="4207291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68A6DA-90BD-4879-9638-3F247A589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613250"/>
            <a:ext cx="10801350" cy="498858"/>
          </a:xfrm>
        </p:spPr>
        <p:txBody>
          <a:bodyPr/>
          <a:lstStyle/>
          <a:p>
            <a:r>
              <a:rPr lang="da-DK" sz="3600" dirty="0"/>
              <a:t>KOMPETENCEPROFIL – </a:t>
            </a:r>
            <a:r>
              <a:rPr lang="da-DK" sz="3200" dirty="0"/>
              <a:t>Teamledere</a:t>
            </a:r>
            <a:br>
              <a:rPr lang="da-DK" sz="3200" dirty="0"/>
            </a:b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14C1267-6CE1-46C7-ADB5-279DB0721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3</a:t>
            </a:fld>
            <a:endParaRPr lang="da-DK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C90FEAD0-E546-4B4D-BAE5-66934D8D3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532956"/>
              </p:ext>
            </p:extLst>
          </p:nvPr>
        </p:nvGraphicFramePr>
        <p:xfrm>
          <a:off x="695325" y="1262258"/>
          <a:ext cx="9872769" cy="2698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3202">
                  <a:extLst>
                    <a:ext uri="{9D8B030D-6E8A-4147-A177-3AD203B41FA5}">
                      <a16:colId xmlns:a16="http://schemas.microsoft.com/office/drawing/2014/main" val="1025191956"/>
                    </a:ext>
                  </a:extLst>
                </a:gridCol>
                <a:gridCol w="1623872">
                  <a:extLst>
                    <a:ext uri="{9D8B030D-6E8A-4147-A177-3AD203B41FA5}">
                      <a16:colId xmlns:a16="http://schemas.microsoft.com/office/drawing/2014/main" val="904550315"/>
                    </a:ext>
                  </a:extLst>
                </a:gridCol>
                <a:gridCol w="3065695">
                  <a:extLst>
                    <a:ext uri="{9D8B030D-6E8A-4147-A177-3AD203B41FA5}">
                      <a16:colId xmlns:a16="http://schemas.microsoft.com/office/drawing/2014/main" val="1908254090"/>
                    </a:ext>
                  </a:extLst>
                </a:gridCol>
              </a:tblGrid>
              <a:tr h="8032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bg1"/>
                          </a:solidFill>
                        </a:rPr>
                        <a:t>MUS afholdt d.______________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bg1"/>
                          </a:solidFill>
                        </a:rPr>
                        <a:t>mellem leder:_________________________og medarbejder:______________________</a:t>
                      </a:r>
                    </a:p>
                    <a:p>
                      <a:endParaRPr lang="da-DK" sz="8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b="1" baseline="0" dirty="0"/>
                        <a:t>Vurdering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baseline="0" dirty="0"/>
                        <a:t>Spidskompetence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baseline="0" dirty="0"/>
                        <a:t>Kompetence som forventet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dirty="0"/>
                        <a:t>Udviklingspunkt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a-DK" sz="1000" baseline="0" dirty="0"/>
                        <a:t>Konkretisering af din vurdering – Eksempler</a:t>
                      </a:r>
                      <a:endParaRPr lang="da-DK" sz="1000" b="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138236"/>
                  </a:ext>
                </a:extLst>
              </a:tr>
              <a:tr h="279408">
                <a:tc gridSpan="3">
                  <a:txBody>
                    <a:bodyPr/>
                    <a:lstStyle/>
                    <a:p>
                      <a:r>
                        <a:rPr lang="da-DK" sz="1000" b="1" dirty="0"/>
                        <a:t>Driftsledelse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787967"/>
                  </a:ext>
                </a:extLst>
              </a:tr>
              <a:tr h="2626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13. Sikrer overblik og planlægning af teamets opgaver og ressourcer på kort og lang sigt. 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12784"/>
                  </a:ext>
                </a:extLst>
              </a:tr>
              <a:tr h="2444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14. Har fokus på prioritering af kontorets opgaver – herunder muligheder for mere effektiv brug af ressourcer samt udligning af arbejdsbyrde ml. medarbejdere.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620260"/>
                  </a:ext>
                </a:extLst>
              </a:tr>
              <a:tr h="2444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 Følger op og sikrer fremdrift i sager og projekter, gør i tide opmærksom på, når planen skrider og tænker med på mulige løsninger herpå. 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783463"/>
                  </a:ext>
                </a:extLst>
              </a:tr>
              <a:tr h="279408">
                <a:tc gridSpan="3">
                  <a:txBody>
                    <a:bodyPr/>
                    <a:lstStyle/>
                    <a:p>
                      <a:r>
                        <a:rPr lang="da-DK" sz="1000" b="1" dirty="0">
                          <a:latin typeface="+mn-lt"/>
                        </a:rPr>
                        <a:t>Egen ledelse og udvikling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800" b="1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110357"/>
                  </a:ext>
                </a:extLst>
              </a:tr>
              <a:tr h="2803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16. Reflekterer over egen ledelse og tager ansvar for egen udvikling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124330"/>
                  </a:ext>
                </a:extLst>
              </a:tr>
              <a:tr h="2444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 Bidrager til at afklare og udvikle eget ledelsesrum i samarbejde med kontorchefen.</a:t>
                      </a: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11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753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K_PowerPoint_Feb2024.pptx" id="{E2D11FA8-43E9-4F80-936B-FC3B5AA2CC87}" vid="{2540306F-1AD5-4936-AB5D-6E46B64830F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04b9724244f54c309fa5f85f1760c6db</Template>
  <TotalTime>5495</TotalTime>
  <Words>621</Words>
  <Application>Microsoft Office PowerPoint</Application>
  <PresentationFormat>Widescreen</PresentationFormat>
  <Paragraphs>54</Paragraphs>
  <Slides>4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4</vt:i4>
      </vt:variant>
    </vt:vector>
  </HeadingPairs>
  <TitlesOfParts>
    <vt:vector size="19" baseType="lpstr">
      <vt:lpstr>Arial</vt:lpstr>
      <vt:lpstr>Arial Narrow</vt:lpstr>
      <vt:lpstr>Calibri</vt:lpstr>
      <vt:lpstr>Calibri Light</vt:lpstr>
      <vt:lpstr>Poppins</vt:lpstr>
      <vt:lpstr>Poppins Black</vt:lpstr>
      <vt:lpstr>Poppins Light</vt:lpstr>
      <vt:lpstr>Poppins SemiBold</vt:lpstr>
      <vt:lpstr>Republic</vt:lpstr>
      <vt:lpstr>Segoe UI</vt:lpstr>
      <vt:lpstr>Segoe UI Black</vt:lpstr>
      <vt:lpstr>Segoe UI Semibold</vt:lpstr>
      <vt:lpstr>Segoe UI Semilight</vt:lpstr>
      <vt:lpstr>Office-tema</vt:lpstr>
      <vt:lpstr>think-cell Slide</vt:lpstr>
      <vt:lpstr>MUS 2026   Kompetenceprofil - teamledere</vt:lpstr>
      <vt:lpstr>Kompetenceprofil</vt:lpstr>
      <vt:lpstr>KOMPETENCEPROFIL – Teamledere </vt:lpstr>
      <vt:lpstr>KOMPETENCEPROFIL – Teamledere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Marie Deigaard</dc:creator>
  <cp:lastModifiedBy>Helle Søgaard Rasmussen</cp:lastModifiedBy>
  <cp:revision>248</cp:revision>
  <cp:lastPrinted>2026-02-05T14:23:03Z</cp:lastPrinted>
  <dcterms:created xsi:type="dcterms:W3CDTF">2025-12-02T14:04:25Z</dcterms:created>
  <dcterms:modified xsi:type="dcterms:W3CDTF">2026-02-24T14:47:25Z</dcterms:modified>
</cp:coreProperties>
</file>