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51" r:id="rId2"/>
    <p:sldId id="487" r:id="rId3"/>
    <p:sldId id="370" r:id="rId4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FF"/>
    <a:srgbClr val="FEEFFF"/>
    <a:srgbClr val="393B3D"/>
    <a:srgbClr val="052C44"/>
    <a:srgbClr val="042C44"/>
    <a:srgbClr val="0D2236"/>
    <a:srgbClr val="D9F0FF"/>
    <a:srgbClr val="001D31"/>
    <a:srgbClr val="EAF7FF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3" d="100"/>
          <a:sy n="113" d="100"/>
        </p:scale>
        <p:origin x="3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5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24. februar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4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807FF-D6FD-4381-AA25-F148C731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10601086" cy="2967963"/>
          </a:xfrm>
        </p:spPr>
        <p:txBody>
          <a:bodyPr/>
          <a:lstStyle/>
          <a:p>
            <a:r>
              <a:rPr lang="da-DK" dirty="0"/>
              <a:t>MUS 2026</a:t>
            </a:r>
            <a:br>
              <a:rPr lang="da-DK" sz="1400" dirty="0"/>
            </a:br>
            <a:br>
              <a:rPr lang="da-DK" sz="1400" dirty="0"/>
            </a:br>
            <a:br>
              <a:rPr lang="da-DK" sz="1400" dirty="0"/>
            </a:br>
            <a:r>
              <a:rPr lang="da-DK" sz="1400" dirty="0"/>
              <a:t>Kompetenceprofil – akademiske medarbejdere</a:t>
            </a:r>
            <a:endParaRPr lang="da-DK" sz="7200" dirty="0"/>
          </a:p>
        </p:txBody>
      </p:sp>
    </p:spTree>
    <p:extLst>
      <p:ext uri="{BB962C8B-B14F-4D97-AF65-F5344CB8AC3E}">
        <p14:creationId xmlns:p14="http://schemas.microsoft.com/office/powerpoint/2010/main" val="352502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6FB324-A5B8-432D-94A9-139315BD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Kompetenceprofil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D0EE388-12D2-4D75-87BE-90C7BA0642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a-DK" sz="1400" dirty="0"/>
              <a:t>Der er på næste side udarbejdet en kompetenceprofil med en række kompetencer, som er særligt vigtige for medarbejdere i departementet. </a:t>
            </a:r>
          </a:p>
          <a:p>
            <a:r>
              <a:rPr lang="da-DK" sz="1400" dirty="0"/>
              <a:t>Kompetenceprofilen anvendes til en dialog, hvor chef og medarbejder kan evaluere medarbejderens stærke sider, og hvor medarbejderen forventes at udvikle sig. Det skal samtidig understøtte retningen for kompetenceudviklingen.</a:t>
            </a:r>
          </a:p>
          <a:p>
            <a:r>
              <a:rPr lang="da-DK" sz="1400" dirty="0"/>
              <a:t>Det er ikke forventningen, at en medarbejder har stærke kompetencer på alle dimensioner. </a:t>
            </a:r>
          </a:p>
          <a:p>
            <a:r>
              <a:rPr lang="da-DK" sz="1400" dirty="0"/>
              <a:t>Vurderingen kan være: Udviklingspunkt, kompetenceniveau som forventet og, spidskompetence, som konkretiseres nærmere:</a:t>
            </a:r>
          </a:p>
          <a:p>
            <a:pPr marL="971550" lvl="1" indent="-285750"/>
            <a:r>
              <a:rPr lang="da-DK" sz="1400" dirty="0"/>
              <a:t>Spidskompetence - Medarbejderen har på dette område kompetencer på et specialiseret niveau og levere på et meget højt niveau.</a:t>
            </a:r>
          </a:p>
          <a:p>
            <a:pPr marL="971550" lvl="1" indent="-285750"/>
            <a:r>
              <a:rPr lang="da-DK" sz="1400" dirty="0"/>
              <a:t>Kompetenceniveau som forventet - Medarbejderen har på dette område kompetencer og leverer på der gode niveau, som forventes af medarbejdere i ISM. </a:t>
            </a:r>
          </a:p>
          <a:p>
            <a:pPr marL="971550" lvl="1" indent="-285750"/>
            <a:r>
              <a:rPr lang="da-DK" sz="1400" dirty="0"/>
              <a:t>Udviklingspunkt - Medarbejderen har potentiale og/eller behov for at udvikle sig på dette område.</a:t>
            </a:r>
          </a:p>
          <a:p>
            <a:r>
              <a:rPr lang="da-DK" sz="1400" dirty="0"/>
              <a:t>Vurderingen er relativ, hvilket skal forstås sådan, at vurderingen skal ses i lyset af medarbejderens anciennitet, karriere indtil nu og øvrige erfaringer.</a:t>
            </a:r>
          </a:p>
          <a:p>
            <a:r>
              <a:rPr lang="da-DK" sz="1400" dirty="0"/>
              <a:t>Både medarbejder og chef giver sit bud på vurderingerne i kompetenceprofilen.</a:t>
            </a:r>
          </a:p>
          <a:p>
            <a:r>
              <a:rPr lang="da-DK" sz="1400" dirty="0"/>
              <a:t>Kompetenceprofilen er et værktøj til en meningsfuld og udviklende dialog. Kompetenceprofilen skal hverken journaliseres på en p-sag eller sendes til HR.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449270B-1366-4438-9F8E-E0CFFAC0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5235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8A6DA-90BD-4879-9638-3F247A58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13250"/>
            <a:ext cx="10801350" cy="498858"/>
          </a:xfrm>
        </p:spPr>
        <p:txBody>
          <a:bodyPr/>
          <a:lstStyle/>
          <a:p>
            <a:r>
              <a:rPr lang="da-DK" sz="3600" dirty="0"/>
              <a:t>KOMPETENCEPROFIL – </a:t>
            </a:r>
            <a:r>
              <a:rPr lang="da-DK" sz="3200" dirty="0"/>
              <a:t>Akademiske medarbejdere  </a:t>
            </a:r>
            <a:br>
              <a:rPr lang="da-DK" sz="3200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4C1267-6CE1-46C7-ADB5-279DB0721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90FEAD0-E546-4B4D-BAE5-66934D8D3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120660"/>
              </p:ext>
            </p:extLst>
          </p:nvPr>
        </p:nvGraphicFramePr>
        <p:xfrm>
          <a:off x="695325" y="1231983"/>
          <a:ext cx="10381980" cy="4997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1538">
                  <a:extLst>
                    <a:ext uri="{9D8B030D-6E8A-4147-A177-3AD203B41FA5}">
                      <a16:colId xmlns:a16="http://schemas.microsoft.com/office/drawing/2014/main" val="3711792286"/>
                    </a:ext>
                  </a:extLst>
                </a:gridCol>
                <a:gridCol w="4541302">
                  <a:extLst>
                    <a:ext uri="{9D8B030D-6E8A-4147-A177-3AD203B41FA5}">
                      <a16:colId xmlns:a16="http://schemas.microsoft.com/office/drawing/2014/main" val="1025191956"/>
                    </a:ext>
                  </a:extLst>
                </a:gridCol>
                <a:gridCol w="1442498">
                  <a:extLst>
                    <a:ext uri="{9D8B030D-6E8A-4147-A177-3AD203B41FA5}">
                      <a16:colId xmlns:a16="http://schemas.microsoft.com/office/drawing/2014/main" val="904550315"/>
                    </a:ext>
                  </a:extLst>
                </a:gridCol>
                <a:gridCol w="2723281">
                  <a:extLst>
                    <a:ext uri="{9D8B030D-6E8A-4147-A177-3AD203B41FA5}">
                      <a16:colId xmlns:a16="http://schemas.microsoft.com/office/drawing/2014/main" val="1908254090"/>
                    </a:ext>
                  </a:extLst>
                </a:gridCol>
                <a:gridCol w="873361">
                  <a:extLst>
                    <a:ext uri="{9D8B030D-6E8A-4147-A177-3AD203B41FA5}">
                      <a16:colId xmlns:a16="http://schemas.microsoft.com/office/drawing/2014/main" val="3447540306"/>
                    </a:ext>
                  </a:extLst>
                </a:gridCol>
              </a:tblGrid>
              <a:tr h="803299">
                <a:tc>
                  <a:txBody>
                    <a:bodyPr/>
                    <a:lstStyle/>
                    <a:p>
                      <a:r>
                        <a:rPr lang="da-DK" sz="1000" dirty="0"/>
                        <a:t>Samtalens temaer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MUS afholdt d.______________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mellem leder:_________________________og medarbejder:______________________</a:t>
                      </a:r>
                    </a:p>
                    <a:p>
                      <a:endParaRPr lang="da-DK" sz="8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baseline="0" dirty="0"/>
                        <a:t>Vurdering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b="0" baseline="0" dirty="0"/>
                        <a:t>Spidskompetence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b="0" baseline="0" dirty="0"/>
                        <a:t>Kompetence som forventet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b="0" dirty="0"/>
                        <a:t>Udviklingspunkt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a-DK" sz="1000" baseline="0" dirty="0"/>
                        <a:t>Konkretisering af din vurdering – Eksempler</a:t>
                      </a:r>
                      <a:endParaRPr lang="da-DK" sz="1000" b="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dirty="0"/>
                        <a:t>Ikke relevant (sæt kryds)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138236"/>
                  </a:ext>
                </a:extLst>
              </a:tr>
              <a:tr h="279408">
                <a:tc rowSpan="6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Faglighed og resultater</a:t>
                      </a:r>
                    </a:p>
                  </a:txBody>
                  <a:tcPr vert="vert27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/>
                        <a:t>Faglige</a:t>
                      </a:r>
                      <a:r>
                        <a:rPr lang="da-DK" sz="1000" b="1" baseline="0" dirty="0"/>
                        <a:t> kompetencer</a:t>
                      </a:r>
                      <a:endParaRPr lang="da-DK" sz="10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787967"/>
                  </a:ext>
                </a:extLst>
              </a:tr>
              <a:tr h="26264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1. Har faglig viden om eget arbejdsområde. </a:t>
                      </a:r>
                      <a:endParaRPr lang="da-DK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12784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2. Formidler skriftligt på en forståelig og præcis måde. </a:t>
                      </a:r>
                      <a:endParaRPr lang="da-DK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20260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3. Kan fremlægge præcist og klart og med blik for det væsentlige.</a:t>
                      </a:r>
                      <a:endParaRPr lang="da-DK" sz="9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83463"/>
                  </a:ext>
                </a:extLst>
              </a:tr>
              <a:tr h="25925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>
                          <a:solidFill>
                            <a:schemeClr val="tx1"/>
                          </a:solidFill>
                        </a:rPr>
                        <a:t>4. Leverer gennemarbejdede løsninger af høj kvalitet inden for givne rammer.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451559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5. Er nyskabende, konstruktiv og kommer med forslag til udvikling af opgaveløsning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105925"/>
                  </a:ext>
                </a:extLst>
              </a:tr>
              <a:tr h="279408">
                <a:tc rowSpan="5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Planlægning og processer, samarbejde og relationer</a:t>
                      </a:r>
                    </a:p>
                  </a:txBody>
                  <a:tcPr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/>
                        <a:t>Procesforståelse og samarbejde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110357"/>
                  </a:ext>
                </a:extLst>
              </a:tr>
              <a:tr h="28039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dirty="0"/>
                        <a:t>6. Planlægger og efterlever </a:t>
                      </a:r>
                      <a:r>
                        <a:rPr lang="da-DK" sz="900" baseline="0" dirty="0"/>
                        <a:t>processer, der fremmer brugbare og rettidige resultater.</a:t>
                      </a:r>
                      <a:endParaRPr lang="da-DK" sz="900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4330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7. Har dømmekraft og forståelse for egen rolle og mandat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11893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8. Har blik for regeringens og andre centrale aktørers positioner.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84452"/>
                  </a:ext>
                </a:extLst>
              </a:tr>
              <a:tr h="34331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aseline="0" dirty="0"/>
                        <a:t>9. God til at inddrage relevante samarbejdsparter, række ud og dele viden internt og eksternt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344199"/>
                  </a:ext>
                </a:extLst>
              </a:tr>
              <a:tr h="279408">
                <a:tc rowSpan="4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Motivation, strategi og udvikling</a:t>
                      </a:r>
                    </a:p>
                  </a:txBody>
                  <a:tcPr vert="vert270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/>
                        <a:t>Indsats og engagement</a:t>
                      </a:r>
                    </a:p>
                  </a:txBody>
                  <a:tcPr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7948"/>
                  </a:ext>
                </a:extLst>
              </a:tr>
              <a:tr h="3841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0" dirty="0"/>
                        <a:t>10. </a:t>
                      </a:r>
                      <a:r>
                        <a:rPr lang="da-DK" sz="900" dirty="0"/>
                        <a:t>Tager ansvar</a:t>
                      </a:r>
                      <a:r>
                        <a:rPr lang="da-DK" sz="900" baseline="0" dirty="0"/>
                        <a:t> og selvstændig</a:t>
                      </a:r>
                      <a:r>
                        <a:rPr lang="da-DK" sz="900" dirty="0"/>
                        <a:t> bidrager</a:t>
                      </a:r>
                      <a:r>
                        <a:rPr lang="da-DK" sz="900" baseline="0" dirty="0"/>
                        <a:t> til den fælles opgave løsning i  kontoret og ministeriet som helhed.</a:t>
                      </a:r>
                      <a:endParaRPr lang="da-DK" sz="900" b="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77121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900" b="0" dirty="0"/>
                        <a:t>11.</a:t>
                      </a:r>
                      <a:r>
                        <a:rPr lang="da-DK" sz="900" b="0" baseline="0" dirty="0"/>
                        <a:t> En kollega der tager ansvar for fælles trivsel og arbejdsmiljø. </a:t>
                      </a:r>
                      <a:endParaRPr lang="da-DK" sz="900" b="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5793"/>
                  </a:ext>
                </a:extLst>
              </a:tr>
              <a:tr h="286241">
                <a:tc vMerge="1">
                  <a:txBody>
                    <a:bodyPr/>
                    <a:lstStyle/>
                    <a:p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900" b="0" dirty="0"/>
                        <a:t>12. </a:t>
                      </a:r>
                      <a:r>
                        <a:rPr lang="da-DK" sz="900" baseline="0" dirty="0">
                          <a:solidFill>
                            <a:schemeClr val="tx1"/>
                          </a:solidFill>
                        </a:rPr>
                        <a:t>Har fokus på prioritering af egne opgaver i samarbejde med nærmeste leder.</a:t>
                      </a:r>
                      <a:endParaRPr lang="da-DK" sz="900" b="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10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2071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5458</TotalTime>
  <Words>440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MUS 2026   Kompetenceprofil – akademiske medarbejdere</vt:lpstr>
      <vt:lpstr>Kompetenceprofil</vt:lpstr>
      <vt:lpstr>KOMPETENCEPROFIL – Akademiske medarbejdere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247</cp:revision>
  <cp:lastPrinted>2026-02-05T14:23:03Z</cp:lastPrinted>
  <dcterms:created xsi:type="dcterms:W3CDTF">2025-12-02T14:04:25Z</dcterms:created>
  <dcterms:modified xsi:type="dcterms:W3CDTF">2026-02-24T14:46:58Z</dcterms:modified>
</cp:coreProperties>
</file>