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34" r:id="rId2"/>
    <p:sldId id="442" r:id="rId3"/>
    <p:sldId id="443" r:id="rId4"/>
    <p:sldId id="441" r:id="rId5"/>
  </p:sldIdLst>
  <p:sldSz cx="12192000" cy="6858000"/>
  <p:notesSz cx="6805613" cy="9944100"/>
  <p:custDataLst>
    <p:tags r:id="rId8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B3D"/>
    <a:srgbClr val="052C44"/>
    <a:srgbClr val="042C44"/>
    <a:srgbClr val="0D2236"/>
    <a:srgbClr val="D9F0FF"/>
    <a:srgbClr val="001D31"/>
    <a:srgbClr val="EAF7FF"/>
    <a:srgbClr val="FCCCFF"/>
    <a:srgbClr val="001F32"/>
    <a:srgbClr val="112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821" autoAdjust="0"/>
  </p:normalViewPr>
  <p:slideViewPr>
    <p:cSldViewPr snapToGrid="0" showGuides="1">
      <p:cViewPr varScale="1">
        <p:scale>
          <a:sx n="71" d="100"/>
          <a:sy n="71" d="100"/>
        </p:scale>
        <p:origin x="57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4. februar 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4. februar 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4. februar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theme" Target="../theme/theme1.xml"/><Relationship Id="rId10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vmlDrawing" Target="../drawings/vmlDrawing1.v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7FAED26-CB1E-4338-BA35-21B1A5CBB09C}"/>
              </a:ext>
            </a:extLst>
          </p:cNvPr>
          <p:cNvGraphicFramePr>
            <a:graphicFrameLocks/>
          </p:cNvGraphicFramePr>
          <p:nvPr userDrawn="1">
            <p:custDataLst>
              <p:tags r:id="rId101"/>
            </p:custDataLst>
            <p:extLst>
              <p:ext uri="{D42A27DB-BD31-4B8C-83A1-F6EECF244321}">
                <p14:modId xmlns:p14="http://schemas.microsoft.com/office/powerpoint/2010/main" val="31315801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think-cell Slide" r:id="rId102" imgW="353" imgH="353" progId="TCLayout.ActiveDocument.1">
                  <p:embed/>
                </p:oleObj>
              </mc:Choice>
              <mc:Fallback>
                <p:oleObj name="think-cell Slide" r:id="rId102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676" r:id="rId46"/>
    <p:sldLayoutId id="2147483677" r:id="rId47"/>
    <p:sldLayoutId id="2147483672" r:id="rId48"/>
    <p:sldLayoutId id="2147483673" r:id="rId49"/>
    <p:sldLayoutId id="2147483712" r:id="rId50"/>
    <p:sldLayoutId id="2147483713" r:id="rId51"/>
    <p:sldLayoutId id="2147483761" r:id="rId52"/>
    <p:sldLayoutId id="2147483762" r:id="rId53"/>
    <p:sldLayoutId id="2147483779" r:id="rId54"/>
    <p:sldLayoutId id="2147483780" r:id="rId55"/>
    <p:sldLayoutId id="2147483655" r:id="rId56"/>
    <p:sldLayoutId id="2147483656" r:id="rId57"/>
    <p:sldLayoutId id="2147483667" r:id="rId58"/>
    <p:sldLayoutId id="2147483657" r:id="rId59"/>
    <p:sldLayoutId id="2147483658" r:id="rId60"/>
    <p:sldLayoutId id="2147483659" r:id="rId61"/>
    <p:sldLayoutId id="2147483669" r:id="rId62"/>
    <p:sldLayoutId id="2147483745" r:id="rId63"/>
    <p:sldLayoutId id="2147483746" r:id="rId64"/>
    <p:sldLayoutId id="2147483747" r:id="rId65"/>
    <p:sldLayoutId id="2147483748" r:id="rId66"/>
    <p:sldLayoutId id="2147483749" r:id="rId67"/>
    <p:sldLayoutId id="2147483679" r:id="rId68"/>
    <p:sldLayoutId id="2147483693" r:id="rId69"/>
    <p:sldLayoutId id="2147483680" r:id="rId70"/>
    <p:sldLayoutId id="2147483682" r:id="rId71"/>
    <p:sldLayoutId id="2147483694" r:id="rId72"/>
    <p:sldLayoutId id="2147483763" r:id="rId73"/>
    <p:sldLayoutId id="2147483751" r:id="rId74"/>
    <p:sldLayoutId id="2147483752" r:id="rId75"/>
    <p:sldLayoutId id="2147483754" r:id="rId76"/>
    <p:sldLayoutId id="2147483755" r:id="rId77"/>
    <p:sldLayoutId id="2147483756" r:id="rId78"/>
    <p:sldLayoutId id="2147483757" r:id="rId79"/>
    <p:sldLayoutId id="2147483683" r:id="rId80"/>
    <p:sldLayoutId id="2147483760" r:id="rId81"/>
    <p:sldLayoutId id="2147483684" r:id="rId82"/>
    <p:sldLayoutId id="2147483685" r:id="rId83"/>
    <p:sldLayoutId id="2147483750" r:id="rId84"/>
    <p:sldLayoutId id="2147483727" r:id="rId85"/>
    <p:sldLayoutId id="2147483686" r:id="rId86"/>
    <p:sldLayoutId id="2147483719" r:id="rId87"/>
    <p:sldLayoutId id="2147483725" r:id="rId88"/>
    <p:sldLayoutId id="2147483720" r:id="rId89"/>
    <p:sldLayoutId id="2147483731" r:id="rId90"/>
    <p:sldLayoutId id="2147483687" r:id="rId91"/>
    <p:sldLayoutId id="2147483688" r:id="rId92"/>
    <p:sldLayoutId id="2147483689" r:id="rId93"/>
    <p:sldLayoutId id="2147483690" r:id="rId94"/>
    <p:sldLayoutId id="2147483691" r:id="rId95"/>
    <p:sldLayoutId id="2147483692" r:id="rId96"/>
    <p:sldLayoutId id="2147483714" r:id="rId97"/>
    <p:sldLayoutId id="21474837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7" Type="http://schemas.openxmlformats.org/officeDocument/2006/relationships/image" Target="../media/image52.sv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1.png"/><Relationship Id="rId5" Type="http://schemas.openxmlformats.org/officeDocument/2006/relationships/image" Target="../media/image50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7" Type="http://schemas.openxmlformats.org/officeDocument/2006/relationships/image" Target="../media/image52.sv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1.png"/><Relationship Id="rId5" Type="http://schemas.openxmlformats.org/officeDocument/2006/relationships/image" Target="../media/image50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126072D-9506-4A2D-A82B-1331AA6C9A41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22278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66C0414D-9282-4365-93F2-16EE865FE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64" y="2168525"/>
            <a:ext cx="7919518" cy="2967963"/>
          </a:xfrm>
        </p:spPr>
        <p:txBody>
          <a:bodyPr vert="horz" rIns="0"/>
          <a:lstStyle/>
          <a:p>
            <a:r>
              <a:rPr lang="da-DK" sz="4400" dirty="0">
                <a:latin typeface="+mn-lt"/>
              </a:rPr>
              <a:t>FÆLLES FEEDBACK </a:t>
            </a:r>
            <a:br>
              <a:rPr lang="da-DK" sz="4400" dirty="0">
                <a:latin typeface="+mn-lt"/>
              </a:rPr>
            </a:br>
            <a:r>
              <a:rPr lang="da-DK" dirty="0"/>
              <a:t>Koordination af ISM-regeringssager med STM og FM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889E683-A7C6-4332-8C4C-6C773269B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21. januar 2026</a:t>
            </a:r>
          </a:p>
        </p:txBody>
      </p:sp>
    </p:spTree>
    <p:extLst>
      <p:ext uri="{BB962C8B-B14F-4D97-AF65-F5344CB8AC3E}">
        <p14:creationId xmlns:p14="http://schemas.microsoft.com/office/powerpoint/2010/main" val="1592461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3ACDBDF-B5B2-4A73-BFD9-48E6F152BBE4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3ACDBDF-B5B2-4A73-BFD9-48E6F152BB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54FD30BF-9662-6FC1-FE2F-60732AD0C7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3497" y="1227239"/>
            <a:ext cx="4679950" cy="4774726"/>
          </a:xfrm>
        </p:spPr>
        <p:txBody>
          <a:bodyPr>
            <a:normAutofit/>
          </a:bodyPr>
          <a:lstStyle/>
          <a:p>
            <a:endParaRPr lang="da-DK" dirty="0"/>
          </a:p>
          <a:p>
            <a:endParaRPr lang="da-DK" dirty="0"/>
          </a:p>
          <a:p>
            <a:r>
              <a:rPr lang="da-DK" dirty="0"/>
              <a:t>Der er </a:t>
            </a:r>
            <a:r>
              <a:rPr lang="da-DK" b="1" dirty="0"/>
              <a:t>uklarheder om arbejdsgangene </a:t>
            </a:r>
            <a:r>
              <a:rPr lang="da-DK" dirty="0"/>
              <a:t>ift. indmelding, ændring af sagsindhold og datoflytning af egne ISM-regeringsager over mod STM og FM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Uklarhederne går på </a:t>
            </a:r>
            <a:r>
              <a:rPr lang="da-DK" b="1" dirty="0"/>
              <a:t>hvem</a:t>
            </a:r>
            <a:r>
              <a:rPr lang="da-DK" i="1" dirty="0"/>
              <a:t>,</a:t>
            </a:r>
            <a:r>
              <a:rPr lang="da-DK" dirty="0"/>
              <a:t> der står for at kontakten til STM og FM, om </a:t>
            </a:r>
            <a:r>
              <a:rPr lang="da-DK" b="1" dirty="0"/>
              <a:t>hvad </a:t>
            </a:r>
            <a:r>
              <a:rPr lang="da-DK" dirty="0"/>
              <a:t>– samt hvilket niveau meldinger skal </a:t>
            </a:r>
            <a:r>
              <a:rPr lang="da-DK" b="1" dirty="0"/>
              <a:t>godkendes</a:t>
            </a:r>
            <a:r>
              <a:rPr lang="da-DK" dirty="0"/>
              <a:t> på</a:t>
            </a:r>
          </a:p>
          <a:p>
            <a:pPr marL="0" indent="0">
              <a:buNone/>
            </a:pPr>
            <a:endParaRPr lang="da-DK" dirty="0"/>
          </a:p>
          <a:p>
            <a:pPr>
              <a:buFont typeface="Wingdings" panose="05000000000000000000" pitchFamily="2" charset="2"/>
              <a:buChar char="Ø"/>
            </a:pPr>
            <a:r>
              <a:rPr lang="da-DK" dirty="0"/>
              <a:t>Det skaber </a:t>
            </a:r>
            <a:r>
              <a:rPr lang="da-DK" b="1" dirty="0"/>
              <a:t>forvirring</a:t>
            </a:r>
            <a:r>
              <a:rPr lang="da-DK" dirty="0"/>
              <a:t>. Fx risikeres det, at der meldes datoer ind til STM og FM, hvor ministeren er forhindret i at deltage</a:t>
            </a:r>
          </a:p>
          <a:p>
            <a:pPr marL="0" indent="0">
              <a:buNone/>
            </a:pPr>
            <a:endParaRPr lang="da-DK" dirty="0"/>
          </a:p>
          <a:p>
            <a:pPr>
              <a:buFont typeface="Wingdings" panose="05000000000000000000" pitchFamily="2" charset="2"/>
              <a:buChar char="Ø"/>
            </a:pPr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2DFA276-59C6-7B9E-5B89-8FDDBD1D9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985" y="603481"/>
            <a:ext cx="5221381" cy="900000"/>
          </a:xfrm>
        </p:spPr>
        <p:txBody>
          <a:bodyPr vert="horz" rIns="0"/>
          <a:lstStyle/>
          <a:p>
            <a:pPr algn="ctr"/>
            <a:r>
              <a:rPr lang="da-DK" dirty="0"/>
              <a:t>I dag: Uklar arbejdsdeling i ISM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345DA18-40F3-57C5-513C-2B1E19158C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64901" y="1348263"/>
            <a:ext cx="4783602" cy="55097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a-DK" dirty="0"/>
          </a:p>
          <a:p>
            <a:pPr>
              <a:buFont typeface="Wingdings" panose="05000000000000000000" pitchFamily="2" charset="2"/>
              <a:buChar char="ü"/>
            </a:pPr>
            <a:endParaRPr lang="da-DK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da-DK" b="1" dirty="0"/>
              <a:t>LSEK involveres </a:t>
            </a:r>
            <a:r>
              <a:rPr lang="da-DK" dirty="0"/>
              <a:t>ift. alle indmeldinger og ændringer af datoer</a:t>
            </a:r>
          </a:p>
          <a:p>
            <a:endParaRPr lang="da-DK" dirty="0"/>
          </a:p>
          <a:p>
            <a:pPr lvl="1"/>
            <a:r>
              <a:rPr lang="da-DK" sz="1600" dirty="0"/>
              <a:t>Ligger i forlængelse af de halvårlige og ugentlige bestillinger på kommende regeringssager, som koordineres fra LSEK.</a:t>
            </a:r>
          </a:p>
          <a:p>
            <a:pPr lvl="1"/>
            <a:endParaRPr lang="da-DK" sz="1600" dirty="0"/>
          </a:p>
          <a:p>
            <a:pPr lvl="1"/>
            <a:r>
              <a:rPr lang="da-DK" sz="1600" dirty="0"/>
              <a:t>LSEK har overblik over ministerens og DC’s kalendere og øvrig regeringssagsbelastning på konkrete datoer.</a:t>
            </a:r>
          </a:p>
          <a:p>
            <a:pPr marL="0" indent="0">
              <a:buNone/>
            </a:pPr>
            <a:endParaRPr lang="da-DK" dirty="0"/>
          </a:p>
          <a:p>
            <a:pPr>
              <a:buFont typeface="Wingdings" panose="05000000000000000000" pitchFamily="2" charset="2"/>
              <a:buChar char="ü"/>
            </a:pPr>
            <a:r>
              <a:rPr lang="da-DK" b="1" dirty="0"/>
              <a:t>Fagkontor</a:t>
            </a:r>
            <a:r>
              <a:rPr lang="da-DK" dirty="0"/>
              <a:t> har ansvar for at kommunikere datoer til STM/FM vedr. FØ/ØU/AU-sager efter koordination med LSEK. </a:t>
            </a:r>
            <a:r>
              <a:rPr lang="da-DK" b="1" dirty="0"/>
              <a:t>LSEK</a:t>
            </a:r>
            <a:r>
              <a:rPr lang="da-DK" dirty="0"/>
              <a:t> kommunikerer datoer til STM vedr. FKU/KU-sager efter koordination med fagkontor</a:t>
            </a:r>
            <a:br>
              <a:rPr lang="da-DK" dirty="0"/>
            </a:br>
            <a:endParaRPr lang="da-DK" dirty="0"/>
          </a:p>
          <a:p>
            <a:pPr>
              <a:buFont typeface="Wingdings" panose="05000000000000000000" pitchFamily="2" charset="2"/>
              <a:buChar char="ü"/>
            </a:pPr>
            <a:r>
              <a:rPr lang="da-DK" b="1" dirty="0"/>
              <a:t>Fagkontor</a:t>
            </a:r>
            <a:r>
              <a:rPr lang="da-DK" dirty="0"/>
              <a:t> har altid ansvar for </a:t>
            </a:r>
            <a:r>
              <a:rPr lang="da-DK" b="1" dirty="0"/>
              <a:t>eventuel faglig dialog</a:t>
            </a:r>
            <a:r>
              <a:rPr lang="da-DK" dirty="0"/>
              <a:t> om konkrete sager med STM og FM og altid ansvar for </a:t>
            </a:r>
            <a:r>
              <a:rPr lang="da-DK" b="1" dirty="0"/>
              <a:t>at sende husets egne sager til STM og FM</a:t>
            </a:r>
            <a:r>
              <a:rPr lang="da-DK" dirty="0"/>
              <a:t>, når sagerne er clearet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C9C6610-C47F-41D6-9F97-C0BB885BF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</p:spPr>
        <p:txBody>
          <a:bodyPr/>
          <a:lstStyle/>
          <a:p>
            <a:fld id="{F8D14BDA-C419-F344-9039-0BCDE95FAB14}" type="slidenum">
              <a:rPr lang="da-DK" smtClean="0"/>
              <a:pPr/>
              <a:t>1</a:t>
            </a:fld>
            <a:endParaRPr lang="da-DK" dirty="0"/>
          </a:p>
        </p:txBody>
      </p:sp>
      <p:sp>
        <p:nvSpPr>
          <p:cNvPr id="6" name="Titel 2">
            <a:extLst>
              <a:ext uri="{FF2B5EF4-FFF2-40B4-BE49-F238E27FC236}">
                <a16:creationId xmlns:a16="http://schemas.microsoft.com/office/drawing/2014/main" id="{4B696BA3-327E-4B02-9C98-B5537C9CBF30}"/>
              </a:ext>
            </a:extLst>
          </p:cNvPr>
          <p:cNvSpPr txBox="1">
            <a:spLocks/>
          </p:cNvSpPr>
          <p:nvPr/>
        </p:nvSpPr>
        <p:spPr>
          <a:xfrm>
            <a:off x="6514635" y="603481"/>
            <a:ext cx="5284134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Fremover: Klarere rollefordeling</a:t>
            </a:r>
          </a:p>
        </p:txBody>
      </p:sp>
    </p:spTree>
    <p:extLst>
      <p:ext uri="{BB962C8B-B14F-4D97-AF65-F5344CB8AC3E}">
        <p14:creationId xmlns:p14="http://schemas.microsoft.com/office/powerpoint/2010/main" val="2640894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D94AF1A-C826-4668-BE9B-F7C6C9189B0A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D94AF1A-C826-4668-BE9B-F7C6C9189B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DBD60ADF-6A11-4EB3-A8DA-8E60248A4D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a-DK" sz="26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Fagkontor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700" i="1" dirty="0"/>
              <a:t>Når man som fagkontor vil melde FKU/KU-sager til STM udenom det </a:t>
            </a:r>
            <a:r>
              <a:rPr lang="da-DK" sz="1700" i="1" dirty="0" err="1"/>
              <a:t>halvårige</a:t>
            </a:r>
            <a:r>
              <a:rPr lang="da-DK" sz="1700" i="1" dirty="0"/>
              <a:t> rul via LSEK:</a:t>
            </a:r>
          </a:p>
          <a:p>
            <a:pPr marL="0" indent="0">
              <a:buNone/>
            </a:pPr>
            <a:endParaRPr lang="da-DK" sz="1700" dirty="0"/>
          </a:p>
          <a:p>
            <a:pPr>
              <a:buFont typeface="Wingdings" panose="05000000000000000000" pitchFamily="2" charset="2"/>
              <a:buChar char="Ø"/>
            </a:pPr>
            <a:r>
              <a:rPr lang="da-DK" sz="1700" dirty="0"/>
              <a:t>Tag fat i LSEK (ikke STM) med jeres bud på datoer. Datoerne skal være AC-godkendt</a:t>
            </a:r>
          </a:p>
          <a:p>
            <a:pPr>
              <a:buFont typeface="Wingdings" panose="05000000000000000000" pitchFamily="2" charset="2"/>
              <a:buChar char="Ø"/>
            </a:pPr>
            <a:endParaRPr lang="da-DK" sz="17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da-DK" sz="1700" dirty="0"/>
              <a:t>Vær obs på de formelle rammer for antal uger mellem FKU og KU samt reglerne for, hvornår sager skal være sendt ud clearet</a:t>
            </a:r>
          </a:p>
          <a:p>
            <a:pPr>
              <a:buFont typeface="Wingdings" panose="05000000000000000000" pitchFamily="2" charset="2"/>
              <a:buChar char="Ø"/>
            </a:pPr>
            <a:endParaRPr lang="da-DK" sz="1700" dirty="0"/>
          </a:p>
          <a:p>
            <a:pPr>
              <a:buFont typeface="Wingdings" panose="05000000000000000000" pitchFamily="2" charset="2"/>
              <a:buChar char="Ø"/>
            </a:pPr>
            <a:r>
              <a:rPr lang="da-DK" sz="1700" dirty="0"/>
              <a:t>Hvis der er behov for at tilpasse allerede indmeldte datoer (eller hvis en sag ikke skal på alligevel), tager fagkontor efter AC-godkendelse også fat i LSEK (ikke STM)</a:t>
            </a:r>
            <a:endParaRPr lang="da-DK" dirty="0"/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5767DB6-B2ED-4F8A-B886-70CDA2E6B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82944"/>
            <a:ext cx="5060582" cy="900000"/>
          </a:xfrm>
        </p:spPr>
        <p:txBody>
          <a:bodyPr vert="horz" rIns="0"/>
          <a:lstStyle/>
          <a:p>
            <a:r>
              <a:rPr lang="da-DK" sz="3600" dirty="0"/>
              <a:t>Specifikt for FKU/KU-sager</a:t>
            </a:r>
            <a:endParaRPr lang="da-DK" sz="480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E91133B-D3EB-4EA2-8625-E854453272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6727" y="1513250"/>
            <a:ext cx="4679950" cy="4609738"/>
          </a:xfrm>
        </p:spPr>
        <p:txBody>
          <a:bodyPr>
            <a:normAutofit fontScale="92500" lnSpcReduction="20000"/>
          </a:bodyPr>
          <a:lstStyle/>
          <a:p>
            <a:endParaRPr lang="da-DK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da-DK" sz="26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LSEK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700" i="1" dirty="0"/>
              <a:t>Ved henvendelser fra fagkontor står LSEK for, at:</a:t>
            </a:r>
          </a:p>
          <a:p>
            <a:endParaRPr lang="da-DK" sz="17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sz="1700" dirty="0"/>
              <a:t>Sikre at den ønskede timing er hensigtsmæssigt ift. øvrige regeringssager, ministerens kalender, øvrige forløb mv.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a-DK" sz="17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sz="1700" dirty="0"/>
              <a:t>Cleare datoer med DC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a-DK" sz="17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sz="1700" dirty="0"/>
              <a:t>Melde timing af FKU- og KU-sager til STM på vegne af ISM. Og holder fagkontor i loop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a-DK" sz="17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sz="1700" dirty="0"/>
              <a:t>Henvise STM til fagkontor (KC eller </a:t>
            </a:r>
            <a:r>
              <a:rPr lang="da-DK" sz="1700" dirty="0" err="1"/>
              <a:t>AC-niveau</a:t>
            </a:r>
            <a:r>
              <a:rPr lang="da-DK" sz="1700" dirty="0"/>
              <a:t>) ved STM-behov for at drøfte indholdsmæssige forhold</a:t>
            </a:r>
          </a:p>
          <a:p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7578890-AD82-4E0A-8D64-221B93C28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2</a:t>
            </a:fld>
            <a:endParaRPr lang="da-DK" dirty="0"/>
          </a:p>
        </p:txBody>
      </p:sp>
      <p:pic>
        <p:nvPicPr>
          <p:cNvPr id="7" name="Grafik 6" descr="Bullseye med massiv udfyldning">
            <a:extLst>
              <a:ext uri="{FF2B5EF4-FFF2-40B4-BE49-F238E27FC236}">
                <a16:creationId xmlns:a16="http://schemas.microsoft.com/office/drawing/2014/main" id="{E4DC1B0C-0481-44E4-A970-BED6C34DF9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1878" y="295606"/>
            <a:ext cx="1217415" cy="121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4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D94AF1A-C826-4668-BE9B-F7C6C9189B0A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D94AF1A-C826-4668-BE9B-F7C6C9189B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DBD60ADF-6A11-4EB3-A8DA-8E60248A4D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1711049"/>
            <a:ext cx="4925546" cy="534497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da-DK" sz="38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Fagkontor</a:t>
            </a:r>
          </a:p>
          <a:p>
            <a:pPr marL="0" indent="0">
              <a:buNone/>
            </a:pPr>
            <a:endParaRPr lang="da-DK" sz="2600" dirty="0"/>
          </a:p>
          <a:p>
            <a:pPr marL="0" indent="0">
              <a:buNone/>
            </a:pPr>
            <a:r>
              <a:rPr lang="da-DK" sz="2600" i="1" dirty="0"/>
              <a:t>Når man som fagkontor vil melde FØ/ØU-sager til FM og AU-sager til STM udenom det </a:t>
            </a:r>
            <a:r>
              <a:rPr lang="da-DK" sz="2600" i="1" dirty="0" err="1"/>
              <a:t>halvårige</a:t>
            </a:r>
            <a:r>
              <a:rPr lang="da-DK" sz="2600" i="1" dirty="0"/>
              <a:t> rul via LSEK:</a:t>
            </a:r>
          </a:p>
          <a:p>
            <a:pPr marL="0" indent="0">
              <a:buNone/>
            </a:pPr>
            <a:endParaRPr lang="da-DK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da-DK" sz="2600" dirty="0"/>
              <a:t>Forud for indmelding af sag og timing tager fagkontor fat i LSEK (ikke FM eller STM) med jeres bud på datoer. Datoerne skal være AC-godkendt</a:t>
            </a:r>
          </a:p>
          <a:p>
            <a:pPr>
              <a:buFont typeface="Wingdings" panose="05000000000000000000" pitchFamily="2" charset="2"/>
              <a:buChar char="Ø"/>
            </a:pPr>
            <a:endParaRPr lang="da-DK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da-DK" sz="2600" dirty="0"/>
              <a:t>Hvis der er behov for at tilpasse allerede indmeldte datoer, tager fagkontor efter AC-godkendelse også fat i LSEK (ikke FM og STM)</a:t>
            </a:r>
          </a:p>
          <a:p>
            <a:pPr>
              <a:buFont typeface="Wingdings" panose="05000000000000000000" pitchFamily="2" charset="2"/>
              <a:buChar char="Ø"/>
            </a:pPr>
            <a:endParaRPr lang="da-DK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da-DK" sz="2600" dirty="0"/>
              <a:t>Efter koordination med LSEK står fagkontor for at indmelde FØ- og ØU-sager til deres kontakter i FM og AU-sager til AU-kontakten i STM</a:t>
            </a:r>
          </a:p>
          <a:p>
            <a:pPr>
              <a:buFont typeface="Wingdings" panose="05000000000000000000" pitchFamily="2" charset="2"/>
              <a:buChar char="Ø"/>
            </a:pPr>
            <a:endParaRPr lang="da-DK" dirty="0"/>
          </a:p>
          <a:p>
            <a:pPr>
              <a:buFont typeface="Wingdings" panose="05000000000000000000" pitchFamily="2" charset="2"/>
              <a:buChar char="Ø"/>
            </a:pPr>
            <a:r>
              <a:rPr lang="da-DK" sz="2600" dirty="0"/>
              <a:t>Fagkontor har al faglig kontakt med hhv. FM og STM vedr. FØ/ØU/AU-sager</a:t>
            </a:r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5767DB6-B2ED-4F8A-B886-70CDA2E6B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82944"/>
            <a:ext cx="5060582" cy="900000"/>
          </a:xfrm>
        </p:spPr>
        <p:txBody>
          <a:bodyPr vert="horz" rIns="0"/>
          <a:lstStyle/>
          <a:p>
            <a:r>
              <a:rPr lang="da-DK" sz="3600" dirty="0"/>
              <a:t>Specifikt for FØ/ØU- og AU-sager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E91133B-D3EB-4EA2-8625-E854453272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29343" y="1244309"/>
            <a:ext cx="4679950" cy="4657030"/>
          </a:xfrm>
        </p:spPr>
        <p:txBody>
          <a:bodyPr>
            <a:normAutofit/>
          </a:bodyPr>
          <a:lstStyle/>
          <a:p>
            <a:endParaRPr lang="da-DK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da-DK" sz="26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LSEK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i="1" dirty="0"/>
              <a:t>Ved henvendelser fra fagkontor står LSEK for, at:</a:t>
            </a:r>
          </a:p>
          <a:p>
            <a:endParaRPr lang="da-DK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dirty="0"/>
              <a:t>Sikre at den ønskede timing er hensigtsmæssigt ift. øvrige regeringssager, ministerens kalender, øvrige forløb mv. Herudfra give fagkontorer ok til at gå videre i dialog med STM og FM om datoer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a-DK" sz="17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7578890-AD82-4E0A-8D64-221B93C28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3</a:t>
            </a:fld>
            <a:endParaRPr lang="da-DK" dirty="0"/>
          </a:p>
        </p:txBody>
      </p:sp>
      <p:pic>
        <p:nvPicPr>
          <p:cNvPr id="7" name="Grafik 6" descr="Bullseye med massiv udfyldning">
            <a:extLst>
              <a:ext uri="{FF2B5EF4-FFF2-40B4-BE49-F238E27FC236}">
                <a16:creationId xmlns:a16="http://schemas.microsoft.com/office/drawing/2014/main" id="{E4DC1B0C-0481-44E4-A970-BED6C34DF9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1878" y="295606"/>
            <a:ext cx="1217415" cy="121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311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05af90cb34624bb4b019704e7b0204b0</Template>
  <TotalTime>1458</TotalTime>
  <Words>550</Words>
  <Application>Microsoft Office PowerPoint</Application>
  <PresentationFormat>Widescreen</PresentationFormat>
  <Paragraphs>68</Paragraphs>
  <Slides>4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15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Courier New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Wingdings</vt:lpstr>
      <vt:lpstr>Office-tema</vt:lpstr>
      <vt:lpstr>think-cell Slide</vt:lpstr>
      <vt:lpstr>FÆLLES FEEDBACK  Koordination af ISM-regeringssager med STM og FM</vt:lpstr>
      <vt:lpstr>I dag: Uklar arbejdsdeling i ISM</vt:lpstr>
      <vt:lpstr>Specifikt for FKU/KU-sager</vt:lpstr>
      <vt:lpstr>Specifikt for FØ/ØU- og AU-sager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Rasmus Ettrup Due</dc:creator>
  <cp:lastModifiedBy>ISM-DEP</cp:lastModifiedBy>
  <cp:revision>102</cp:revision>
  <cp:lastPrinted>2024-06-12T06:58:20Z</cp:lastPrinted>
  <dcterms:created xsi:type="dcterms:W3CDTF">2024-06-06T08:20:03Z</dcterms:created>
  <dcterms:modified xsi:type="dcterms:W3CDTF">2026-02-04T09:43:58Z</dcterms:modified>
</cp:coreProperties>
</file>