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33" r:id="rId2"/>
    <p:sldId id="457" r:id="rId3"/>
    <p:sldId id="434" r:id="rId4"/>
    <p:sldId id="458" r:id="rId5"/>
    <p:sldId id="444" r:id="rId6"/>
    <p:sldId id="443" r:id="rId7"/>
    <p:sldId id="437" r:id="rId8"/>
    <p:sldId id="446" r:id="rId9"/>
    <p:sldId id="445" r:id="rId10"/>
    <p:sldId id="440" r:id="rId11"/>
    <p:sldId id="455" r:id="rId12"/>
  </p:sldIdLst>
  <p:sldSz cx="12192000" cy="6858000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3B3D"/>
    <a:srgbClr val="052C44"/>
    <a:srgbClr val="042C44"/>
    <a:srgbClr val="0D2236"/>
    <a:srgbClr val="D9F0FF"/>
    <a:srgbClr val="001D31"/>
    <a:srgbClr val="EAF7FF"/>
    <a:srgbClr val="FCCCFF"/>
    <a:srgbClr val="001F32"/>
    <a:srgbClr val="112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25E5076-3810-47DD-B79F-674D7AD40C01}" styleName="Mørkt layout 1 - Markering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6821" autoAdjust="0"/>
  </p:normalViewPr>
  <p:slideViewPr>
    <p:cSldViewPr snapToGrid="0" showGuides="1">
      <p:cViewPr varScale="1">
        <p:scale>
          <a:sx n="109" d="100"/>
          <a:sy n="109" d="100"/>
        </p:scale>
        <p:origin x="672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80"/>
    </p:cViewPr>
  </p:sorterViewPr>
  <p:notesViewPr>
    <p:cSldViewPr snapToGrid="0">
      <p:cViewPr varScale="1">
        <p:scale>
          <a:sx n="100" d="100"/>
          <a:sy n="100" d="100"/>
        </p:scale>
        <p:origin x="54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prod.sitad.dk\dfs\CU3702\personlige\B408211\Databearbejdning%20Vox%20Pop\05.%20F&#248;rste%20rapport%20-%20bearbejdning%20SAML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prod.sitad.dk\dfs\CU3702\personlige\B408211\Databearbejdning%20Vox%20Pop\05.%20F&#248;rste%20rapport%20-%20bearbejdning%20SAML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702440476538998E-2"/>
          <c:y val="0.16372428393679611"/>
          <c:w val="0.89133608691905031"/>
          <c:h val="0.6579480365239640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'Samlet status'!$E$21:$E$24</c:f>
              <c:strCache>
                <c:ptCount val="4"/>
                <c:pt idx="0">
                  <c:v>Distribueret</c:v>
                </c:pt>
                <c:pt idx="1">
                  <c:v>Nogen svar</c:v>
                </c:pt>
                <c:pt idx="2">
                  <c:v>Gennemført</c:v>
                </c:pt>
                <c:pt idx="3">
                  <c:v>Frafaldet</c:v>
                </c:pt>
              </c:strCache>
            </c:strRef>
          </c:cat>
          <c:val>
            <c:numRef>
              <c:f>'Samlet status'!$G$21:$G$24</c:f>
              <c:numCache>
                <c:formatCode>0%</c:formatCode>
                <c:ptCount val="4"/>
                <c:pt idx="0">
                  <c:v>0.37689969604863222</c:v>
                </c:pt>
                <c:pt idx="1">
                  <c:v>5.1671732522796353E-2</c:v>
                </c:pt>
                <c:pt idx="2">
                  <c:v>0.5714285714285714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06-47A5-85D5-46041D3644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2968015"/>
        <c:axId val="78983583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'Samlet status'!$E$21:$E$24</c15:sqref>
                        </c15:formulaRef>
                      </c:ext>
                    </c:extLst>
                    <c:strCache>
                      <c:ptCount val="4"/>
                      <c:pt idx="0">
                        <c:v>Distribueret</c:v>
                      </c:pt>
                      <c:pt idx="1">
                        <c:v>Nogen svar</c:v>
                      </c:pt>
                      <c:pt idx="2">
                        <c:v>Gennemført</c:v>
                      </c:pt>
                      <c:pt idx="3">
                        <c:v>Frafaldet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'Samlet status'!$G$21:$G$25</c15:sqref>
                        </c15:formulaRef>
                      </c:ext>
                    </c:extLst>
                    <c:numCache>
                      <c:formatCode>0%</c:formatCode>
                      <c:ptCount val="5"/>
                      <c:pt idx="0">
                        <c:v>0.37689969604863222</c:v>
                      </c:pt>
                      <c:pt idx="1">
                        <c:v>5.1671732522796353E-2</c:v>
                      </c:pt>
                      <c:pt idx="2">
                        <c:v>0.5714285714285714</c:v>
                      </c:pt>
                      <c:pt idx="3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0A06-47A5-85D5-46041D364414}"/>
                  </c:ext>
                </c:extLst>
              </c15:ser>
            </c15:filteredBarSeries>
          </c:ext>
        </c:extLst>
      </c:barChart>
      <c:catAx>
        <c:axId val="829680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accent1"/>
            </a:solidFill>
            <a:prstDash val="solid"/>
            <a:miter lim="800000"/>
          </a:ln>
          <a:effectLst/>
        </c:spPr>
        <c:txPr>
          <a:bodyPr rot="-6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da-DK"/>
          </a:p>
        </c:txPr>
        <c:crossAx val="78983583"/>
        <c:crosses val="autoZero"/>
        <c:auto val="1"/>
        <c:lblAlgn val="ctr"/>
        <c:lblOffset val="100"/>
        <c:noMultiLvlLbl val="0"/>
      </c:catAx>
      <c:valAx>
        <c:axId val="78983583"/>
        <c:scaling>
          <c:orientation val="minMax"/>
          <c:max val="1"/>
        </c:scaling>
        <c:delete val="0"/>
        <c:axPos val="b"/>
        <c:majorGridlines>
          <c:spPr>
            <a:ln w="6350" cap="flat" cmpd="sng" algn="ctr">
              <a:solidFill>
                <a:schemeClr val="accent1"/>
              </a:solidFill>
              <a:prstDash val="solid"/>
              <a:miter lim="800000"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82968015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710652824633117E-2"/>
                  <c:y val="-8.4875562720133283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da-DK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87-42D8-877B-E7D5BA3D8C4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da-DK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187-42D8-877B-E7D5BA3D8C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accent1"/>
                      </a:solidFill>
                      <a:prstDash val="solid"/>
                      <a:miter lim="800000"/>
                    </a:ln>
                    <a:effectLst/>
                  </c:spPr>
                </c15:leaderLines>
              </c:ext>
            </c:extLst>
          </c:dLbls>
          <c:cat>
            <c:strRef>
              <c:f>'Spg. 3'!$K$21:$K$22</c:f>
              <c:strCache>
                <c:ptCount val="2"/>
                <c:pt idx="0">
                  <c:v>Nej</c:v>
                </c:pt>
                <c:pt idx="1">
                  <c:v>Ja</c:v>
                </c:pt>
              </c:strCache>
            </c:strRef>
          </c:cat>
          <c:val>
            <c:numRef>
              <c:f>'Spg. 3'!$L$21:$L$22</c:f>
              <c:numCache>
                <c:formatCode>0%</c:formatCode>
                <c:ptCount val="2"/>
                <c:pt idx="0">
                  <c:v>0.23</c:v>
                </c:pt>
                <c:pt idx="1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87-42D8-877B-E7D5BA3D8C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6044687"/>
        <c:axId val="74357823"/>
      </c:barChart>
      <c:catAx>
        <c:axId val="760446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accent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da-DK"/>
          </a:p>
        </c:txPr>
        <c:crossAx val="74357823"/>
        <c:crosses val="autoZero"/>
        <c:auto val="1"/>
        <c:lblAlgn val="ctr"/>
        <c:lblOffset val="100"/>
        <c:noMultiLvlLbl val="0"/>
      </c:catAx>
      <c:valAx>
        <c:axId val="74357823"/>
        <c:scaling>
          <c:orientation val="minMax"/>
          <c:max val="1"/>
        </c:scaling>
        <c:delete val="0"/>
        <c:axPos val="b"/>
        <c:majorGridlines>
          <c:spPr>
            <a:ln w="6350" cap="flat" cmpd="sng" algn="ctr">
              <a:solidFill>
                <a:schemeClr val="accent1"/>
              </a:solidFill>
              <a:prstDash val="solid"/>
              <a:miter lim="800000"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76044687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61F8B92F-DC56-4508-9D63-D71A45F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9FB7CF1-27E4-4311-80F9-C6AECB7B6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1D89-A1A7-41CF-BBE5-2BADED9A7BA2}" type="datetime2">
              <a:rPr lang="da-DK" smtClean="0"/>
              <a:t>12. november 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7DB5E6-E350-4C0C-AC38-2BD092D5C6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BCE121-0B73-48F1-A339-144827BA8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93BCF-77DA-47FE-992C-A1AC061596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05680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5CA01-1850-41EB-BBB7-FB889B1CE5EE}" type="datetime2">
              <a:rPr lang="da-DK" smtClean="0"/>
              <a:t>12. november 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FE3A2-A165-4E31-A522-9BB6D7BAC3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06376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275CA01-1850-41EB-BBB7-FB889B1CE5EE}" type="datetime2">
              <a:rPr lang="da-DK" smtClean="0"/>
              <a:t>12. november 2025</a:t>
            </a:fld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FE3A2-A165-4E31-A522-9BB6D7BAC30B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0805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17" Type="http://schemas.openxmlformats.org/officeDocument/2006/relationships/image" Target="../media/image44.pn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Segoe UI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58601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44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12.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0529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58065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7590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31633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6495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2972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777301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78849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595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12.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2713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675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3374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764770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599317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94996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897817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849145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24841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3107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126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12.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04353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848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55637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3319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6217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71447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1734312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6943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4650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5910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6004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12.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0834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6027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21970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452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201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9836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690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507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69294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9939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787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12.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9257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8145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14421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4252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2549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762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35641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77476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9686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56146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0511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12. november 2025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89777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61522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1858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1598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03371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5816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9020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337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1624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21282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460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3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6699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27167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96454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525890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01613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012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9248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7785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1525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1791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9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28245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06751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211559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705026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62847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61741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4345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7115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493700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7581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12. november 2025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27571773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2161793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11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18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392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127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6582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420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929040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515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247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33" r:id="rId2"/>
    <p:sldLayoutId id="2147483735" r:id="rId3"/>
    <p:sldLayoutId id="2147483734" r:id="rId4"/>
    <p:sldLayoutId id="2147483736" r:id="rId5"/>
    <p:sldLayoutId id="2147483737" r:id="rId6"/>
    <p:sldLayoutId id="2147483738" r:id="rId7"/>
    <p:sldLayoutId id="2147483739" r:id="rId8"/>
    <p:sldLayoutId id="2147483758" r:id="rId9"/>
    <p:sldLayoutId id="2147483740" r:id="rId10"/>
    <p:sldLayoutId id="2147483759" r:id="rId11"/>
    <p:sldLayoutId id="2147483701" r:id="rId12"/>
    <p:sldLayoutId id="2147483702" r:id="rId13"/>
    <p:sldLayoutId id="2147483703" r:id="rId14"/>
    <p:sldLayoutId id="2147483706" r:id="rId15"/>
    <p:sldLayoutId id="2147483783" r:id="rId16"/>
    <p:sldLayoutId id="2147483784" r:id="rId17"/>
    <p:sldLayoutId id="2147483704" r:id="rId18"/>
    <p:sldLayoutId id="2147483705" r:id="rId19"/>
    <p:sldLayoutId id="2147483743" r:id="rId20"/>
    <p:sldLayoutId id="2147483744" r:id="rId21"/>
    <p:sldLayoutId id="2147483707" r:id="rId22"/>
    <p:sldLayoutId id="2147483708" r:id="rId23"/>
    <p:sldLayoutId id="2147483785" r:id="rId24"/>
    <p:sldLayoutId id="2147483709" r:id="rId25"/>
    <p:sldLayoutId id="2147483710" r:id="rId26"/>
    <p:sldLayoutId id="2147483711" r:id="rId27"/>
    <p:sldLayoutId id="2147483696" r:id="rId28"/>
    <p:sldLayoutId id="2147483651" r:id="rId29"/>
    <p:sldLayoutId id="2147483652" r:id="rId30"/>
    <p:sldLayoutId id="2147483660" r:id="rId31"/>
    <p:sldLayoutId id="2147483661" r:id="rId32"/>
    <p:sldLayoutId id="2147483653" r:id="rId33"/>
    <p:sldLayoutId id="2147483741" r:id="rId34"/>
    <p:sldLayoutId id="2147483742" r:id="rId35"/>
    <p:sldLayoutId id="2147483654" r:id="rId36"/>
    <p:sldLayoutId id="2147483666" r:id="rId37"/>
    <p:sldLayoutId id="2147483662" r:id="rId38"/>
    <p:sldLayoutId id="2147483663" r:id="rId39"/>
    <p:sldLayoutId id="2147483664" r:id="rId40"/>
    <p:sldLayoutId id="2147483665" r:id="rId41"/>
    <p:sldLayoutId id="2147483670" r:id="rId42"/>
    <p:sldLayoutId id="2147483671" r:id="rId43"/>
    <p:sldLayoutId id="2147483674" r:id="rId44"/>
    <p:sldLayoutId id="2147483675" r:id="rId45"/>
    <p:sldLayoutId id="2147483676" r:id="rId46"/>
    <p:sldLayoutId id="2147483677" r:id="rId47"/>
    <p:sldLayoutId id="2147483672" r:id="rId48"/>
    <p:sldLayoutId id="2147483673" r:id="rId49"/>
    <p:sldLayoutId id="2147483712" r:id="rId50"/>
    <p:sldLayoutId id="2147483713" r:id="rId51"/>
    <p:sldLayoutId id="2147483761" r:id="rId52"/>
    <p:sldLayoutId id="2147483762" r:id="rId53"/>
    <p:sldLayoutId id="2147483779" r:id="rId54"/>
    <p:sldLayoutId id="2147483780" r:id="rId55"/>
    <p:sldLayoutId id="2147483655" r:id="rId56"/>
    <p:sldLayoutId id="2147483656" r:id="rId57"/>
    <p:sldLayoutId id="2147483667" r:id="rId58"/>
    <p:sldLayoutId id="2147483657" r:id="rId59"/>
    <p:sldLayoutId id="2147483658" r:id="rId60"/>
    <p:sldLayoutId id="2147483659" r:id="rId61"/>
    <p:sldLayoutId id="2147483669" r:id="rId62"/>
    <p:sldLayoutId id="2147483745" r:id="rId63"/>
    <p:sldLayoutId id="2147483746" r:id="rId64"/>
    <p:sldLayoutId id="2147483747" r:id="rId65"/>
    <p:sldLayoutId id="2147483748" r:id="rId66"/>
    <p:sldLayoutId id="2147483749" r:id="rId67"/>
    <p:sldLayoutId id="2147483679" r:id="rId68"/>
    <p:sldLayoutId id="2147483693" r:id="rId69"/>
    <p:sldLayoutId id="2147483680" r:id="rId70"/>
    <p:sldLayoutId id="2147483682" r:id="rId71"/>
    <p:sldLayoutId id="2147483694" r:id="rId72"/>
    <p:sldLayoutId id="2147483763" r:id="rId73"/>
    <p:sldLayoutId id="2147483751" r:id="rId74"/>
    <p:sldLayoutId id="2147483752" r:id="rId75"/>
    <p:sldLayoutId id="2147483754" r:id="rId76"/>
    <p:sldLayoutId id="2147483755" r:id="rId77"/>
    <p:sldLayoutId id="2147483756" r:id="rId78"/>
    <p:sldLayoutId id="2147483757" r:id="rId79"/>
    <p:sldLayoutId id="2147483683" r:id="rId80"/>
    <p:sldLayoutId id="2147483760" r:id="rId81"/>
    <p:sldLayoutId id="2147483684" r:id="rId82"/>
    <p:sldLayoutId id="2147483685" r:id="rId83"/>
    <p:sldLayoutId id="2147483750" r:id="rId84"/>
    <p:sldLayoutId id="2147483727" r:id="rId85"/>
    <p:sldLayoutId id="2147483686" r:id="rId86"/>
    <p:sldLayoutId id="2147483719" r:id="rId87"/>
    <p:sldLayoutId id="2147483725" r:id="rId88"/>
    <p:sldLayoutId id="2147483720" r:id="rId89"/>
    <p:sldLayoutId id="2147483731" r:id="rId90"/>
    <p:sldLayoutId id="2147483687" r:id="rId91"/>
    <p:sldLayoutId id="2147483688" r:id="rId92"/>
    <p:sldLayoutId id="2147483689" r:id="rId93"/>
    <p:sldLayoutId id="2147483690" r:id="rId94"/>
    <p:sldLayoutId id="2147483691" r:id="rId95"/>
    <p:sldLayoutId id="2147483692" r:id="rId96"/>
    <p:sldLayoutId id="2147483714" r:id="rId97"/>
    <p:sldLayoutId id="2147483753" r:id="rId9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5ACBF0"/>
          </p15:clr>
        </p15:guide>
        <p15:guide id="4" pos="7242" userDrawn="1">
          <p15:clr>
            <a:srgbClr val="5ACBF0"/>
          </p15:clr>
        </p15:guide>
        <p15:guide id="5" orient="horz" pos="3861" userDrawn="1">
          <p15:clr>
            <a:srgbClr val="F26B43"/>
          </p15:clr>
        </p15:guide>
        <p15:guide id="6" orient="horz" pos="1139" userDrawn="1">
          <p15:clr>
            <a:srgbClr val="5ACBF0"/>
          </p15:clr>
        </p15:guide>
        <p15:guide id="7" orient="horz" pos="391" userDrawn="1">
          <p15:clr>
            <a:srgbClr val="5ACBF0"/>
          </p15:clr>
        </p15:guide>
        <p15:guide id="8" pos="3953" userDrawn="1">
          <p15:clr>
            <a:srgbClr val="C35EA4"/>
          </p15:clr>
        </p15:guide>
        <p15:guide id="9" pos="3727" userDrawn="1">
          <p15:clr>
            <a:srgbClr val="C35EA4"/>
          </p15:clr>
        </p15:guide>
        <p15:guide id="10" pos="2570" userDrawn="1">
          <p15:clr>
            <a:srgbClr val="C35EA4"/>
          </p15:clr>
        </p15:guide>
        <p15:guide id="11" pos="2774" userDrawn="1">
          <p15:clr>
            <a:srgbClr val="C35EA4"/>
          </p15:clr>
        </p15:guide>
        <p15:guide id="12" pos="4906" userDrawn="1">
          <p15:clr>
            <a:srgbClr val="C35EA4"/>
          </p15:clr>
        </p15:guide>
        <p15:guide id="13" pos="5110" userDrawn="1">
          <p15:clr>
            <a:srgbClr val="C35EA4"/>
          </p15:clr>
        </p15:guide>
        <p15:guide id="14" orient="horz" pos="1366" userDrawn="1">
          <p15:clr>
            <a:srgbClr val="F26B43"/>
          </p15:clr>
        </p15:guide>
        <p15:guide id="15" pos="3386" userDrawn="1">
          <p15:clr>
            <a:srgbClr val="9FCC3B"/>
          </p15:clr>
        </p15:guide>
        <p15:guide id="16" pos="4294" userDrawn="1">
          <p15:clr>
            <a:srgbClr val="9FCC3B"/>
          </p15:clr>
        </p15:guide>
        <p15:guide id="17" pos="2366" userDrawn="1">
          <p15:clr>
            <a:srgbClr val="C35EA4"/>
          </p15:clr>
        </p15:guide>
        <p15:guide id="18" pos="5314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4A7523-B759-474E-A0E5-E1537B5CB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564" y="2168525"/>
            <a:ext cx="9107859" cy="1717675"/>
          </a:xfrm>
        </p:spPr>
        <p:txBody>
          <a:bodyPr/>
          <a:lstStyle/>
          <a:p>
            <a:r>
              <a:rPr lang="da-DK" sz="5400" dirty="0"/>
              <a:t>Opfølgning på </a:t>
            </a:r>
            <a:br>
              <a:rPr lang="da-DK" sz="5400" dirty="0"/>
            </a:br>
            <a:r>
              <a:rPr lang="da-DK" sz="5400" dirty="0"/>
              <a:t>spørgeskemaundersøgelse (VOX POP) i ISM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F3DA0ECA-C7AE-4092-A1D8-F47809CE3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/>
              <a:t>November 2025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F356A01-AC0F-40DA-A8C7-4F56C3991922}"/>
              </a:ext>
            </a:extLst>
          </p:cNvPr>
          <p:cNvSpPr txBox="1">
            <a:spLocks/>
          </p:cNvSpPr>
          <p:nvPr/>
        </p:nvSpPr>
        <p:spPr>
          <a:xfrm>
            <a:off x="695564" y="4123592"/>
            <a:ext cx="7449949" cy="97008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60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3735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396B8F-C5E0-48B1-8A5C-7FCE0B74E5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0998" y="728662"/>
            <a:ext cx="8847447" cy="1121183"/>
          </a:xfrm>
        </p:spPr>
        <p:txBody>
          <a:bodyPr/>
          <a:lstStyle/>
          <a:p>
            <a:r>
              <a:rPr lang="da-DK" sz="3600" dirty="0"/>
              <a:t>Udvalgte resultater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0D912BB3-36FC-4FC2-A797-290C90CDDFDC}"/>
              </a:ext>
            </a:extLst>
          </p:cNvPr>
          <p:cNvSpPr/>
          <p:nvPr/>
        </p:nvSpPr>
        <p:spPr>
          <a:xfrm>
            <a:off x="1354413" y="2235475"/>
            <a:ext cx="457746" cy="45774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>
                <a:latin typeface="+mj-lt"/>
              </a:rPr>
              <a:t>1</a:t>
            </a:r>
            <a:endParaRPr lang="da-DK" dirty="0">
              <a:latin typeface="+mj-lt"/>
            </a:endParaRPr>
          </a:p>
        </p:txBody>
      </p:sp>
      <p:sp>
        <p:nvSpPr>
          <p:cNvPr id="5" name="Ellipse 10">
            <a:extLst>
              <a:ext uri="{FF2B5EF4-FFF2-40B4-BE49-F238E27FC236}">
                <a16:creationId xmlns:a16="http://schemas.microsoft.com/office/drawing/2014/main" id="{8A1B7969-D293-43D9-BDE2-17B1DA73555F}"/>
              </a:ext>
            </a:extLst>
          </p:cNvPr>
          <p:cNvSpPr/>
          <p:nvPr/>
        </p:nvSpPr>
        <p:spPr>
          <a:xfrm rot="19880343">
            <a:off x="1314948" y="2255279"/>
            <a:ext cx="484969" cy="486046"/>
          </a:xfrm>
          <a:custGeom>
            <a:avLst/>
            <a:gdLst>
              <a:gd name="connsiteX0" fmla="*/ 0 w 4246685"/>
              <a:gd name="connsiteY0" fmla="*/ 2123343 h 4246685"/>
              <a:gd name="connsiteX1" fmla="*/ 2123343 w 4246685"/>
              <a:gd name="connsiteY1" fmla="*/ 0 h 4246685"/>
              <a:gd name="connsiteX2" fmla="*/ 4246686 w 4246685"/>
              <a:gd name="connsiteY2" fmla="*/ 2123343 h 4246685"/>
              <a:gd name="connsiteX3" fmla="*/ 2123343 w 4246685"/>
              <a:gd name="connsiteY3" fmla="*/ 4246686 h 4246685"/>
              <a:gd name="connsiteX4" fmla="*/ 0 w 4246685"/>
              <a:gd name="connsiteY4" fmla="*/ 2123343 h 4246685"/>
              <a:gd name="connsiteX0" fmla="*/ 3611 w 4250297"/>
              <a:gd name="connsiteY0" fmla="*/ 2255227 h 4378570"/>
              <a:gd name="connsiteX1" fmla="*/ 1775262 w 4250297"/>
              <a:gd name="connsiteY1" fmla="*/ 0 h 4378570"/>
              <a:gd name="connsiteX2" fmla="*/ 4250297 w 4250297"/>
              <a:gd name="connsiteY2" fmla="*/ 2255227 h 4378570"/>
              <a:gd name="connsiteX3" fmla="*/ 2126954 w 4250297"/>
              <a:gd name="connsiteY3" fmla="*/ 4378570 h 4378570"/>
              <a:gd name="connsiteX4" fmla="*/ 3611 w 4250297"/>
              <a:gd name="connsiteY4" fmla="*/ 2255227 h 4378570"/>
              <a:gd name="connsiteX0" fmla="*/ 2240 w 4354434"/>
              <a:gd name="connsiteY0" fmla="*/ 2255228 h 4378572"/>
              <a:gd name="connsiteX1" fmla="*/ 1773891 w 4354434"/>
              <a:gd name="connsiteY1" fmla="*/ 1 h 4378572"/>
              <a:gd name="connsiteX2" fmla="*/ 4354434 w 4354434"/>
              <a:gd name="connsiteY2" fmla="*/ 2246436 h 4378572"/>
              <a:gd name="connsiteX3" fmla="*/ 2125583 w 4354434"/>
              <a:gd name="connsiteY3" fmla="*/ 4378571 h 4378572"/>
              <a:gd name="connsiteX4" fmla="*/ 2240 w 4354434"/>
              <a:gd name="connsiteY4" fmla="*/ 2255228 h 4378572"/>
              <a:gd name="connsiteX0" fmla="*/ 2240 w 4377020"/>
              <a:gd name="connsiteY0" fmla="*/ 2255229 h 4378573"/>
              <a:gd name="connsiteX1" fmla="*/ 1773891 w 4377020"/>
              <a:gd name="connsiteY1" fmla="*/ 2 h 4378573"/>
              <a:gd name="connsiteX2" fmla="*/ 4354434 w 4377020"/>
              <a:gd name="connsiteY2" fmla="*/ 2246437 h 4378573"/>
              <a:gd name="connsiteX3" fmla="*/ 2125583 w 4377020"/>
              <a:gd name="connsiteY3" fmla="*/ 4378572 h 4378573"/>
              <a:gd name="connsiteX4" fmla="*/ 2240 w 4377020"/>
              <a:gd name="connsiteY4" fmla="*/ 2255229 h 4378573"/>
              <a:gd name="connsiteX0" fmla="*/ 2157 w 4429775"/>
              <a:gd name="connsiteY0" fmla="*/ 2396638 h 4379662"/>
              <a:gd name="connsiteX1" fmla="*/ 1826562 w 4429775"/>
              <a:gd name="connsiteY1" fmla="*/ 734 h 4379662"/>
              <a:gd name="connsiteX2" fmla="*/ 4407105 w 4429775"/>
              <a:gd name="connsiteY2" fmla="*/ 2247169 h 4379662"/>
              <a:gd name="connsiteX3" fmla="*/ 2178254 w 4429775"/>
              <a:gd name="connsiteY3" fmla="*/ 4379304 h 4379662"/>
              <a:gd name="connsiteX4" fmla="*/ 2157 w 4429775"/>
              <a:gd name="connsiteY4" fmla="*/ 2396638 h 4379662"/>
              <a:gd name="connsiteX0" fmla="*/ 13670 w 4441288"/>
              <a:gd name="connsiteY0" fmla="*/ 2396638 h 4379624"/>
              <a:gd name="connsiteX1" fmla="*/ 1838075 w 4441288"/>
              <a:gd name="connsiteY1" fmla="*/ 734 h 4379624"/>
              <a:gd name="connsiteX2" fmla="*/ 4418618 w 4441288"/>
              <a:gd name="connsiteY2" fmla="*/ 2247169 h 4379624"/>
              <a:gd name="connsiteX3" fmla="*/ 2189767 w 4441288"/>
              <a:gd name="connsiteY3" fmla="*/ 4379304 h 4379624"/>
              <a:gd name="connsiteX4" fmla="*/ 13670 w 4441288"/>
              <a:gd name="connsiteY4" fmla="*/ 2396638 h 4379624"/>
              <a:gd name="connsiteX0" fmla="*/ 1956 w 4429574"/>
              <a:gd name="connsiteY0" fmla="*/ 2396638 h 4441196"/>
              <a:gd name="connsiteX1" fmla="*/ 1826361 w 4429574"/>
              <a:gd name="connsiteY1" fmla="*/ 734 h 4441196"/>
              <a:gd name="connsiteX2" fmla="*/ 4406904 w 4429574"/>
              <a:gd name="connsiteY2" fmla="*/ 2247169 h 4441196"/>
              <a:gd name="connsiteX3" fmla="*/ 2160468 w 4429574"/>
              <a:gd name="connsiteY3" fmla="*/ 4440851 h 4441196"/>
              <a:gd name="connsiteX4" fmla="*/ 1956 w 4429574"/>
              <a:gd name="connsiteY4" fmla="*/ 2396638 h 4441196"/>
              <a:gd name="connsiteX0" fmla="*/ 1956 w 4429574"/>
              <a:gd name="connsiteY0" fmla="*/ 2396638 h 4458387"/>
              <a:gd name="connsiteX1" fmla="*/ 1826361 w 4429574"/>
              <a:gd name="connsiteY1" fmla="*/ 734 h 4458387"/>
              <a:gd name="connsiteX2" fmla="*/ 4406904 w 4429574"/>
              <a:gd name="connsiteY2" fmla="*/ 2247169 h 4458387"/>
              <a:gd name="connsiteX3" fmla="*/ 2160468 w 4429574"/>
              <a:gd name="connsiteY3" fmla="*/ 4440851 h 4458387"/>
              <a:gd name="connsiteX4" fmla="*/ 1956 w 4429574"/>
              <a:gd name="connsiteY4" fmla="*/ 2396638 h 4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29574" h="4458387">
                <a:moveTo>
                  <a:pt x="1956" y="2396638"/>
                </a:moveTo>
                <a:cubicBezTo>
                  <a:pt x="-53729" y="1656619"/>
                  <a:pt x="1092203" y="25645"/>
                  <a:pt x="1826361" y="734"/>
                </a:cubicBezTo>
                <a:cubicBezTo>
                  <a:pt x="2560519" y="-24177"/>
                  <a:pt x="4670673" y="582110"/>
                  <a:pt x="4406904" y="2247169"/>
                </a:cubicBezTo>
                <a:cubicBezTo>
                  <a:pt x="4406904" y="3419859"/>
                  <a:pt x="2929796" y="4618163"/>
                  <a:pt x="2160468" y="4440851"/>
                </a:cubicBezTo>
                <a:cubicBezTo>
                  <a:pt x="1391140" y="4263539"/>
                  <a:pt x="57641" y="3136658"/>
                  <a:pt x="1956" y="2396638"/>
                </a:cubicBezTo>
                <a:close/>
              </a:path>
            </a:pathLst>
          </a:cu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340B1862-2FB9-4D86-AEB2-F6D0090435D5}"/>
              </a:ext>
            </a:extLst>
          </p:cNvPr>
          <p:cNvSpPr txBox="1"/>
          <p:nvPr/>
        </p:nvSpPr>
        <p:spPr>
          <a:xfrm>
            <a:off x="2118849" y="2263309"/>
            <a:ext cx="9729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bg2"/>
                </a:solidFill>
              </a:rPr>
              <a:t>Mange medarbejdere er rigtig glade for departementet som arbejdsplads, deres opgaver og oplever en høj grad af mening i arbejdet. Hertil kommer, at der generelt er stor tilfredshed med det kollegiale fællesskab i departementet.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F75602D-6E78-4C09-AD15-AB8E057C7E7D}"/>
              </a:ext>
            </a:extLst>
          </p:cNvPr>
          <p:cNvSpPr txBox="1"/>
          <p:nvPr/>
        </p:nvSpPr>
        <p:spPr>
          <a:xfrm>
            <a:off x="2118848" y="2980325"/>
            <a:ext cx="9729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bg2"/>
                </a:solidFill>
              </a:rPr>
              <a:t>Der er et bredt ønske om bedre muligheder for udvikling, herunder at karriereveje bliver synlige samtidig med, at der er fokus på udviklingsmuligheder for medarbejdere, der ikke har ledelsesambitioner.</a:t>
            </a: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C9BC10A9-BA68-42E8-9CF5-AE31EFD7954C}"/>
              </a:ext>
            </a:extLst>
          </p:cNvPr>
          <p:cNvSpPr txBox="1"/>
          <p:nvPr/>
        </p:nvSpPr>
        <p:spPr>
          <a:xfrm>
            <a:off x="2118847" y="4389767"/>
            <a:ext cx="97296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bg2"/>
                </a:solidFill>
              </a:rPr>
              <a:t>Mere end tre ud af fire medarbejdere vil anbefale departementet som arbejdsplads. Dog er der mere end 20 pct. heraf, der samtidig tilføjer, at anbefalingen forudsætter, at man kan trives i et travlt arbejdsmiljø. De medarbejdere, som </a:t>
            </a:r>
            <a:r>
              <a:rPr lang="da-DK" sz="1400" i="1" dirty="0">
                <a:solidFill>
                  <a:schemeClr val="bg2"/>
                </a:solidFill>
              </a:rPr>
              <a:t>ikke</a:t>
            </a:r>
            <a:r>
              <a:rPr lang="da-DK" sz="1400" dirty="0">
                <a:solidFill>
                  <a:schemeClr val="bg2"/>
                </a:solidFill>
              </a:rPr>
              <a:t> vil anbefale departementet som arbejdsplads, lægger vægt på højt arbejdspres kombineret med oplevelser af mistrivsel/stress.</a:t>
            </a:r>
          </a:p>
          <a:p>
            <a:endParaRPr lang="da-DK" sz="1400" dirty="0">
              <a:solidFill>
                <a:schemeClr val="bg2"/>
              </a:solidFill>
            </a:endParaRP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7AABD3DB-625A-406A-ABC3-81B77C38C784}"/>
              </a:ext>
            </a:extLst>
          </p:cNvPr>
          <p:cNvSpPr txBox="1"/>
          <p:nvPr/>
        </p:nvSpPr>
        <p:spPr>
          <a:xfrm>
            <a:off x="2118847" y="3763120"/>
            <a:ext cx="9729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</a:rPr>
              <a:t>Der er desuden et ønske om effektiviserede arbejdsgange og mere strukturerede processer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F1FFA916-386B-4B19-8CB8-24C21526ACB1}"/>
              </a:ext>
            </a:extLst>
          </p:cNvPr>
          <p:cNvSpPr/>
          <p:nvPr/>
        </p:nvSpPr>
        <p:spPr>
          <a:xfrm>
            <a:off x="1354414" y="2972097"/>
            <a:ext cx="457746" cy="45774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>
                <a:latin typeface="+mj-lt"/>
              </a:rPr>
              <a:t>2</a:t>
            </a:r>
            <a:endParaRPr lang="da-DK" dirty="0">
              <a:latin typeface="+mj-lt"/>
            </a:endParaRPr>
          </a:p>
        </p:txBody>
      </p:sp>
      <p:sp>
        <p:nvSpPr>
          <p:cNvPr id="26" name="Ellipse 10">
            <a:extLst>
              <a:ext uri="{FF2B5EF4-FFF2-40B4-BE49-F238E27FC236}">
                <a16:creationId xmlns:a16="http://schemas.microsoft.com/office/drawing/2014/main" id="{2C107E97-518C-4BDF-9C2F-28FC2070C8AC}"/>
              </a:ext>
            </a:extLst>
          </p:cNvPr>
          <p:cNvSpPr/>
          <p:nvPr/>
        </p:nvSpPr>
        <p:spPr>
          <a:xfrm rot="19880343">
            <a:off x="1314949" y="2991901"/>
            <a:ext cx="484969" cy="486046"/>
          </a:xfrm>
          <a:custGeom>
            <a:avLst/>
            <a:gdLst>
              <a:gd name="connsiteX0" fmla="*/ 0 w 4246685"/>
              <a:gd name="connsiteY0" fmla="*/ 2123343 h 4246685"/>
              <a:gd name="connsiteX1" fmla="*/ 2123343 w 4246685"/>
              <a:gd name="connsiteY1" fmla="*/ 0 h 4246685"/>
              <a:gd name="connsiteX2" fmla="*/ 4246686 w 4246685"/>
              <a:gd name="connsiteY2" fmla="*/ 2123343 h 4246685"/>
              <a:gd name="connsiteX3" fmla="*/ 2123343 w 4246685"/>
              <a:gd name="connsiteY3" fmla="*/ 4246686 h 4246685"/>
              <a:gd name="connsiteX4" fmla="*/ 0 w 4246685"/>
              <a:gd name="connsiteY4" fmla="*/ 2123343 h 4246685"/>
              <a:gd name="connsiteX0" fmla="*/ 3611 w 4250297"/>
              <a:gd name="connsiteY0" fmla="*/ 2255227 h 4378570"/>
              <a:gd name="connsiteX1" fmla="*/ 1775262 w 4250297"/>
              <a:gd name="connsiteY1" fmla="*/ 0 h 4378570"/>
              <a:gd name="connsiteX2" fmla="*/ 4250297 w 4250297"/>
              <a:gd name="connsiteY2" fmla="*/ 2255227 h 4378570"/>
              <a:gd name="connsiteX3" fmla="*/ 2126954 w 4250297"/>
              <a:gd name="connsiteY3" fmla="*/ 4378570 h 4378570"/>
              <a:gd name="connsiteX4" fmla="*/ 3611 w 4250297"/>
              <a:gd name="connsiteY4" fmla="*/ 2255227 h 4378570"/>
              <a:gd name="connsiteX0" fmla="*/ 2240 w 4354434"/>
              <a:gd name="connsiteY0" fmla="*/ 2255228 h 4378572"/>
              <a:gd name="connsiteX1" fmla="*/ 1773891 w 4354434"/>
              <a:gd name="connsiteY1" fmla="*/ 1 h 4378572"/>
              <a:gd name="connsiteX2" fmla="*/ 4354434 w 4354434"/>
              <a:gd name="connsiteY2" fmla="*/ 2246436 h 4378572"/>
              <a:gd name="connsiteX3" fmla="*/ 2125583 w 4354434"/>
              <a:gd name="connsiteY3" fmla="*/ 4378571 h 4378572"/>
              <a:gd name="connsiteX4" fmla="*/ 2240 w 4354434"/>
              <a:gd name="connsiteY4" fmla="*/ 2255228 h 4378572"/>
              <a:gd name="connsiteX0" fmla="*/ 2240 w 4377020"/>
              <a:gd name="connsiteY0" fmla="*/ 2255229 h 4378573"/>
              <a:gd name="connsiteX1" fmla="*/ 1773891 w 4377020"/>
              <a:gd name="connsiteY1" fmla="*/ 2 h 4378573"/>
              <a:gd name="connsiteX2" fmla="*/ 4354434 w 4377020"/>
              <a:gd name="connsiteY2" fmla="*/ 2246437 h 4378573"/>
              <a:gd name="connsiteX3" fmla="*/ 2125583 w 4377020"/>
              <a:gd name="connsiteY3" fmla="*/ 4378572 h 4378573"/>
              <a:gd name="connsiteX4" fmla="*/ 2240 w 4377020"/>
              <a:gd name="connsiteY4" fmla="*/ 2255229 h 4378573"/>
              <a:gd name="connsiteX0" fmla="*/ 2157 w 4429775"/>
              <a:gd name="connsiteY0" fmla="*/ 2396638 h 4379662"/>
              <a:gd name="connsiteX1" fmla="*/ 1826562 w 4429775"/>
              <a:gd name="connsiteY1" fmla="*/ 734 h 4379662"/>
              <a:gd name="connsiteX2" fmla="*/ 4407105 w 4429775"/>
              <a:gd name="connsiteY2" fmla="*/ 2247169 h 4379662"/>
              <a:gd name="connsiteX3" fmla="*/ 2178254 w 4429775"/>
              <a:gd name="connsiteY3" fmla="*/ 4379304 h 4379662"/>
              <a:gd name="connsiteX4" fmla="*/ 2157 w 4429775"/>
              <a:gd name="connsiteY4" fmla="*/ 2396638 h 4379662"/>
              <a:gd name="connsiteX0" fmla="*/ 13670 w 4441288"/>
              <a:gd name="connsiteY0" fmla="*/ 2396638 h 4379624"/>
              <a:gd name="connsiteX1" fmla="*/ 1838075 w 4441288"/>
              <a:gd name="connsiteY1" fmla="*/ 734 h 4379624"/>
              <a:gd name="connsiteX2" fmla="*/ 4418618 w 4441288"/>
              <a:gd name="connsiteY2" fmla="*/ 2247169 h 4379624"/>
              <a:gd name="connsiteX3" fmla="*/ 2189767 w 4441288"/>
              <a:gd name="connsiteY3" fmla="*/ 4379304 h 4379624"/>
              <a:gd name="connsiteX4" fmla="*/ 13670 w 4441288"/>
              <a:gd name="connsiteY4" fmla="*/ 2396638 h 4379624"/>
              <a:gd name="connsiteX0" fmla="*/ 1956 w 4429574"/>
              <a:gd name="connsiteY0" fmla="*/ 2396638 h 4441196"/>
              <a:gd name="connsiteX1" fmla="*/ 1826361 w 4429574"/>
              <a:gd name="connsiteY1" fmla="*/ 734 h 4441196"/>
              <a:gd name="connsiteX2" fmla="*/ 4406904 w 4429574"/>
              <a:gd name="connsiteY2" fmla="*/ 2247169 h 4441196"/>
              <a:gd name="connsiteX3" fmla="*/ 2160468 w 4429574"/>
              <a:gd name="connsiteY3" fmla="*/ 4440851 h 4441196"/>
              <a:gd name="connsiteX4" fmla="*/ 1956 w 4429574"/>
              <a:gd name="connsiteY4" fmla="*/ 2396638 h 4441196"/>
              <a:gd name="connsiteX0" fmla="*/ 1956 w 4429574"/>
              <a:gd name="connsiteY0" fmla="*/ 2396638 h 4458387"/>
              <a:gd name="connsiteX1" fmla="*/ 1826361 w 4429574"/>
              <a:gd name="connsiteY1" fmla="*/ 734 h 4458387"/>
              <a:gd name="connsiteX2" fmla="*/ 4406904 w 4429574"/>
              <a:gd name="connsiteY2" fmla="*/ 2247169 h 4458387"/>
              <a:gd name="connsiteX3" fmla="*/ 2160468 w 4429574"/>
              <a:gd name="connsiteY3" fmla="*/ 4440851 h 4458387"/>
              <a:gd name="connsiteX4" fmla="*/ 1956 w 4429574"/>
              <a:gd name="connsiteY4" fmla="*/ 2396638 h 4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29574" h="4458387">
                <a:moveTo>
                  <a:pt x="1956" y="2396638"/>
                </a:moveTo>
                <a:cubicBezTo>
                  <a:pt x="-53729" y="1656619"/>
                  <a:pt x="1092203" y="25645"/>
                  <a:pt x="1826361" y="734"/>
                </a:cubicBezTo>
                <a:cubicBezTo>
                  <a:pt x="2560519" y="-24177"/>
                  <a:pt x="4670673" y="582110"/>
                  <a:pt x="4406904" y="2247169"/>
                </a:cubicBezTo>
                <a:cubicBezTo>
                  <a:pt x="4406904" y="3419859"/>
                  <a:pt x="2929796" y="4618163"/>
                  <a:pt x="2160468" y="4440851"/>
                </a:cubicBezTo>
                <a:cubicBezTo>
                  <a:pt x="1391140" y="4263539"/>
                  <a:pt x="57641" y="3136658"/>
                  <a:pt x="1956" y="2396638"/>
                </a:cubicBezTo>
                <a:close/>
              </a:path>
            </a:pathLst>
          </a:cu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D12CCD4F-9E5D-4184-BB86-9F6B77F09F2C}"/>
              </a:ext>
            </a:extLst>
          </p:cNvPr>
          <p:cNvSpPr/>
          <p:nvPr/>
        </p:nvSpPr>
        <p:spPr>
          <a:xfrm>
            <a:off x="1354415" y="3698232"/>
            <a:ext cx="457746" cy="45774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>
                <a:latin typeface="+mj-lt"/>
              </a:rPr>
              <a:t>3</a:t>
            </a:r>
            <a:endParaRPr lang="da-DK" dirty="0">
              <a:latin typeface="+mj-lt"/>
            </a:endParaRPr>
          </a:p>
        </p:txBody>
      </p:sp>
      <p:sp>
        <p:nvSpPr>
          <p:cNvPr id="28" name="Ellipse 10">
            <a:extLst>
              <a:ext uri="{FF2B5EF4-FFF2-40B4-BE49-F238E27FC236}">
                <a16:creationId xmlns:a16="http://schemas.microsoft.com/office/drawing/2014/main" id="{B3B9999F-6D09-46A7-BC0F-C02858AA7A48}"/>
              </a:ext>
            </a:extLst>
          </p:cNvPr>
          <p:cNvSpPr/>
          <p:nvPr/>
        </p:nvSpPr>
        <p:spPr>
          <a:xfrm rot="19880343">
            <a:off x="1314950" y="3718036"/>
            <a:ext cx="484969" cy="486046"/>
          </a:xfrm>
          <a:custGeom>
            <a:avLst/>
            <a:gdLst>
              <a:gd name="connsiteX0" fmla="*/ 0 w 4246685"/>
              <a:gd name="connsiteY0" fmla="*/ 2123343 h 4246685"/>
              <a:gd name="connsiteX1" fmla="*/ 2123343 w 4246685"/>
              <a:gd name="connsiteY1" fmla="*/ 0 h 4246685"/>
              <a:gd name="connsiteX2" fmla="*/ 4246686 w 4246685"/>
              <a:gd name="connsiteY2" fmla="*/ 2123343 h 4246685"/>
              <a:gd name="connsiteX3" fmla="*/ 2123343 w 4246685"/>
              <a:gd name="connsiteY3" fmla="*/ 4246686 h 4246685"/>
              <a:gd name="connsiteX4" fmla="*/ 0 w 4246685"/>
              <a:gd name="connsiteY4" fmla="*/ 2123343 h 4246685"/>
              <a:gd name="connsiteX0" fmla="*/ 3611 w 4250297"/>
              <a:gd name="connsiteY0" fmla="*/ 2255227 h 4378570"/>
              <a:gd name="connsiteX1" fmla="*/ 1775262 w 4250297"/>
              <a:gd name="connsiteY1" fmla="*/ 0 h 4378570"/>
              <a:gd name="connsiteX2" fmla="*/ 4250297 w 4250297"/>
              <a:gd name="connsiteY2" fmla="*/ 2255227 h 4378570"/>
              <a:gd name="connsiteX3" fmla="*/ 2126954 w 4250297"/>
              <a:gd name="connsiteY3" fmla="*/ 4378570 h 4378570"/>
              <a:gd name="connsiteX4" fmla="*/ 3611 w 4250297"/>
              <a:gd name="connsiteY4" fmla="*/ 2255227 h 4378570"/>
              <a:gd name="connsiteX0" fmla="*/ 2240 w 4354434"/>
              <a:gd name="connsiteY0" fmla="*/ 2255228 h 4378572"/>
              <a:gd name="connsiteX1" fmla="*/ 1773891 w 4354434"/>
              <a:gd name="connsiteY1" fmla="*/ 1 h 4378572"/>
              <a:gd name="connsiteX2" fmla="*/ 4354434 w 4354434"/>
              <a:gd name="connsiteY2" fmla="*/ 2246436 h 4378572"/>
              <a:gd name="connsiteX3" fmla="*/ 2125583 w 4354434"/>
              <a:gd name="connsiteY3" fmla="*/ 4378571 h 4378572"/>
              <a:gd name="connsiteX4" fmla="*/ 2240 w 4354434"/>
              <a:gd name="connsiteY4" fmla="*/ 2255228 h 4378572"/>
              <a:gd name="connsiteX0" fmla="*/ 2240 w 4377020"/>
              <a:gd name="connsiteY0" fmla="*/ 2255229 h 4378573"/>
              <a:gd name="connsiteX1" fmla="*/ 1773891 w 4377020"/>
              <a:gd name="connsiteY1" fmla="*/ 2 h 4378573"/>
              <a:gd name="connsiteX2" fmla="*/ 4354434 w 4377020"/>
              <a:gd name="connsiteY2" fmla="*/ 2246437 h 4378573"/>
              <a:gd name="connsiteX3" fmla="*/ 2125583 w 4377020"/>
              <a:gd name="connsiteY3" fmla="*/ 4378572 h 4378573"/>
              <a:gd name="connsiteX4" fmla="*/ 2240 w 4377020"/>
              <a:gd name="connsiteY4" fmla="*/ 2255229 h 4378573"/>
              <a:gd name="connsiteX0" fmla="*/ 2157 w 4429775"/>
              <a:gd name="connsiteY0" fmla="*/ 2396638 h 4379662"/>
              <a:gd name="connsiteX1" fmla="*/ 1826562 w 4429775"/>
              <a:gd name="connsiteY1" fmla="*/ 734 h 4379662"/>
              <a:gd name="connsiteX2" fmla="*/ 4407105 w 4429775"/>
              <a:gd name="connsiteY2" fmla="*/ 2247169 h 4379662"/>
              <a:gd name="connsiteX3" fmla="*/ 2178254 w 4429775"/>
              <a:gd name="connsiteY3" fmla="*/ 4379304 h 4379662"/>
              <a:gd name="connsiteX4" fmla="*/ 2157 w 4429775"/>
              <a:gd name="connsiteY4" fmla="*/ 2396638 h 4379662"/>
              <a:gd name="connsiteX0" fmla="*/ 13670 w 4441288"/>
              <a:gd name="connsiteY0" fmla="*/ 2396638 h 4379624"/>
              <a:gd name="connsiteX1" fmla="*/ 1838075 w 4441288"/>
              <a:gd name="connsiteY1" fmla="*/ 734 h 4379624"/>
              <a:gd name="connsiteX2" fmla="*/ 4418618 w 4441288"/>
              <a:gd name="connsiteY2" fmla="*/ 2247169 h 4379624"/>
              <a:gd name="connsiteX3" fmla="*/ 2189767 w 4441288"/>
              <a:gd name="connsiteY3" fmla="*/ 4379304 h 4379624"/>
              <a:gd name="connsiteX4" fmla="*/ 13670 w 4441288"/>
              <a:gd name="connsiteY4" fmla="*/ 2396638 h 4379624"/>
              <a:gd name="connsiteX0" fmla="*/ 1956 w 4429574"/>
              <a:gd name="connsiteY0" fmla="*/ 2396638 h 4441196"/>
              <a:gd name="connsiteX1" fmla="*/ 1826361 w 4429574"/>
              <a:gd name="connsiteY1" fmla="*/ 734 h 4441196"/>
              <a:gd name="connsiteX2" fmla="*/ 4406904 w 4429574"/>
              <a:gd name="connsiteY2" fmla="*/ 2247169 h 4441196"/>
              <a:gd name="connsiteX3" fmla="*/ 2160468 w 4429574"/>
              <a:gd name="connsiteY3" fmla="*/ 4440851 h 4441196"/>
              <a:gd name="connsiteX4" fmla="*/ 1956 w 4429574"/>
              <a:gd name="connsiteY4" fmla="*/ 2396638 h 4441196"/>
              <a:gd name="connsiteX0" fmla="*/ 1956 w 4429574"/>
              <a:gd name="connsiteY0" fmla="*/ 2396638 h 4458387"/>
              <a:gd name="connsiteX1" fmla="*/ 1826361 w 4429574"/>
              <a:gd name="connsiteY1" fmla="*/ 734 h 4458387"/>
              <a:gd name="connsiteX2" fmla="*/ 4406904 w 4429574"/>
              <a:gd name="connsiteY2" fmla="*/ 2247169 h 4458387"/>
              <a:gd name="connsiteX3" fmla="*/ 2160468 w 4429574"/>
              <a:gd name="connsiteY3" fmla="*/ 4440851 h 4458387"/>
              <a:gd name="connsiteX4" fmla="*/ 1956 w 4429574"/>
              <a:gd name="connsiteY4" fmla="*/ 2396638 h 4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29574" h="4458387">
                <a:moveTo>
                  <a:pt x="1956" y="2396638"/>
                </a:moveTo>
                <a:cubicBezTo>
                  <a:pt x="-53729" y="1656619"/>
                  <a:pt x="1092203" y="25645"/>
                  <a:pt x="1826361" y="734"/>
                </a:cubicBezTo>
                <a:cubicBezTo>
                  <a:pt x="2560519" y="-24177"/>
                  <a:pt x="4670673" y="582110"/>
                  <a:pt x="4406904" y="2247169"/>
                </a:cubicBezTo>
                <a:cubicBezTo>
                  <a:pt x="4406904" y="3419859"/>
                  <a:pt x="2929796" y="4618163"/>
                  <a:pt x="2160468" y="4440851"/>
                </a:cubicBezTo>
                <a:cubicBezTo>
                  <a:pt x="1391140" y="4263539"/>
                  <a:pt x="57641" y="3136658"/>
                  <a:pt x="1956" y="2396638"/>
                </a:cubicBezTo>
                <a:close/>
              </a:path>
            </a:pathLst>
          </a:cu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C7060E5B-2CA8-4509-8C9A-98C15B4E3F4F}"/>
              </a:ext>
            </a:extLst>
          </p:cNvPr>
          <p:cNvSpPr/>
          <p:nvPr/>
        </p:nvSpPr>
        <p:spPr>
          <a:xfrm>
            <a:off x="1354415" y="4438088"/>
            <a:ext cx="457746" cy="45774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>
                <a:latin typeface="+mj-lt"/>
              </a:rPr>
              <a:t>4</a:t>
            </a:r>
            <a:endParaRPr lang="da-DK" dirty="0">
              <a:latin typeface="+mj-lt"/>
            </a:endParaRPr>
          </a:p>
        </p:txBody>
      </p:sp>
      <p:sp>
        <p:nvSpPr>
          <p:cNvPr id="30" name="Ellipse 10">
            <a:extLst>
              <a:ext uri="{FF2B5EF4-FFF2-40B4-BE49-F238E27FC236}">
                <a16:creationId xmlns:a16="http://schemas.microsoft.com/office/drawing/2014/main" id="{ED6E05BC-6DAD-4DBD-BC0A-10F04BD7A118}"/>
              </a:ext>
            </a:extLst>
          </p:cNvPr>
          <p:cNvSpPr/>
          <p:nvPr/>
        </p:nvSpPr>
        <p:spPr>
          <a:xfrm rot="19880343">
            <a:off x="1314950" y="4457892"/>
            <a:ext cx="484969" cy="486046"/>
          </a:xfrm>
          <a:custGeom>
            <a:avLst/>
            <a:gdLst>
              <a:gd name="connsiteX0" fmla="*/ 0 w 4246685"/>
              <a:gd name="connsiteY0" fmla="*/ 2123343 h 4246685"/>
              <a:gd name="connsiteX1" fmla="*/ 2123343 w 4246685"/>
              <a:gd name="connsiteY1" fmla="*/ 0 h 4246685"/>
              <a:gd name="connsiteX2" fmla="*/ 4246686 w 4246685"/>
              <a:gd name="connsiteY2" fmla="*/ 2123343 h 4246685"/>
              <a:gd name="connsiteX3" fmla="*/ 2123343 w 4246685"/>
              <a:gd name="connsiteY3" fmla="*/ 4246686 h 4246685"/>
              <a:gd name="connsiteX4" fmla="*/ 0 w 4246685"/>
              <a:gd name="connsiteY4" fmla="*/ 2123343 h 4246685"/>
              <a:gd name="connsiteX0" fmla="*/ 3611 w 4250297"/>
              <a:gd name="connsiteY0" fmla="*/ 2255227 h 4378570"/>
              <a:gd name="connsiteX1" fmla="*/ 1775262 w 4250297"/>
              <a:gd name="connsiteY1" fmla="*/ 0 h 4378570"/>
              <a:gd name="connsiteX2" fmla="*/ 4250297 w 4250297"/>
              <a:gd name="connsiteY2" fmla="*/ 2255227 h 4378570"/>
              <a:gd name="connsiteX3" fmla="*/ 2126954 w 4250297"/>
              <a:gd name="connsiteY3" fmla="*/ 4378570 h 4378570"/>
              <a:gd name="connsiteX4" fmla="*/ 3611 w 4250297"/>
              <a:gd name="connsiteY4" fmla="*/ 2255227 h 4378570"/>
              <a:gd name="connsiteX0" fmla="*/ 2240 w 4354434"/>
              <a:gd name="connsiteY0" fmla="*/ 2255228 h 4378572"/>
              <a:gd name="connsiteX1" fmla="*/ 1773891 w 4354434"/>
              <a:gd name="connsiteY1" fmla="*/ 1 h 4378572"/>
              <a:gd name="connsiteX2" fmla="*/ 4354434 w 4354434"/>
              <a:gd name="connsiteY2" fmla="*/ 2246436 h 4378572"/>
              <a:gd name="connsiteX3" fmla="*/ 2125583 w 4354434"/>
              <a:gd name="connsiteY3" fmla="*/ 4378571 h 4378572"/>
              <a:gd name="connsiteX4" fmla="*/ 2240 w 4354434"/>
              <a:gd name="connsiteY4" fmla="*/ 2255228 h 4378572"/>
              <a:gd name="connsiteX0" fmla="*/ 2240 w 4377020"/>
              <a:gd name="connsiteY0" fmla="*/ 2255229 h 4378573"/>
              <a:gd name="connsiteX1" fmla="*/ 1773891 w 4377020"/>
              <a:gd name="connsiteY1" fmla="*/ 2 h 4378573"/>
              <a:gd name="connsiteX2" fmla="*/ 4354434 w 4377020"/>
              <a:gd name="connsiteY2" fmla="*/ 2246437 h 4378573"/>
              <a:gd name="connsiteX3" fmla="*/ 2125583 w 4377020"/>
              <a:gd name="connsiteY3" fmla="*/ 4378572 h 4378573"/>
              <a:gd name="connsiteX4" fmla="*/ 2240 w 4377020"/>
              <a:gd name="connsiteY4" fmla="*/ 2255229 h 4378573"/>
              <a:gd name="connsiteX0" fmla="*/ 2157 w 4429775"/>
              <a:gd name="connsiteY0" fmla="*/ 2396638 h 4379662"/>
              <a:gd name="connsiteX1" fmla="*/ 1826562 w 4429775"/>
              <a:gd name="connsiteY1" fmla="*/ 734 h 4379662"/>
              <a:gd name="connsiteX2" fmla="*/ 4407105 w 4429775"/>
              <a:gd name="connsiteY2" fmla="*/ 2247169 h 4379662"/>
              <a:gd name="connsiteX3" fmla="*/ 2178254 w 4429775"/>
              <a:gd name="connsiteY3" fmla="*/ 4379304 h 4379662"/>
              <a:gd name="connsiteX4" fmla="*/ 2157 w 4429775"/>
              <a:gd name="connsiteY4" fmla="*/ 2396638 h 4379662"/>
              <a:gd name="connsiteX0" fmla="*/ 13670 w 4441288"/>
              <a:gd name="connsiteY0" fmla="*/ 2396638 h 4379624"/>
              <a:gd name="connsiteX1" fmla="*/ 1838075 w 4441288"/>
              <a:gd name="connsiteY1" fmla="*/ 734 h 4379624"/>
              <a:gd name="connsiteX2" fmla="*/ 4418618 w 4441288"/>
              <a:gd name="connsiteY2" fmla="*/ 2247169 h 4379624"/>
              <a:gd name="connsiteX3" fmla="*/ 2189767 w 4441288"/>
              <a:gd name="connsiteY3" fmla="*/ 4379304 h 4379624"/>
              <a:gd name="connsiteX4" fmla="*/ 13670 w 4441288"/>
              <a:gd name="connsiteY4" fmla="*/ 2396638 h 4379624"/>
              <a:gd name="connsiteX0" fmla="*/ 1956 w 4429574"/>
              <a:gd name="connsiteY0" fmla="*/ 2396638 h 4441196"/>
              <a:gd name="connsiteX1" fmla="*/ 1826361 w 4429574"/>
              <a:gd name="connsiteY1" fmla="*/ 734 h 4441196"/>
              <a:gd name="connsiteX2" fmla="*/ 4406904 w 4429574"/>
              <a:gd name="connsiteY2" fmla="*/ 2247169 h 4441196"/>
              <a:gd name="connsiteX3" fmla="*/ 2160468 w 4429574"/>
              <a:gd name="connsiteY3" fmla="*/ 4440851 h 4441196"/>
              <a:gd name="connsiteX4" fmla="*/ 1956 w 4429574"/>
              <a:gd name="connsiteY4" fmla="*/ 2396638 h 4441196"/>
              <a:gd name="connsiteX0" fmla="*/ 1956 w 4429574"/>
              <a:gd name="connsiteY0" fmla="*/ 2396638 h 4458387"/>
              <a:gd name="connsiteX1" fmla="*/ 1826361 w 4429574"/>
              <a:gd name="connsiteY1" fmla="*/ 734 h 4458387"/>
              <a:gd name="connsiteX2" fmla="*/ 4406904 w 4429574"/>
              <a:gd name="connsiteY2" fmla="*/ 2247169 h 4458387"/>
              <a:gd name="connsiteX3" fmla="*/ 2160468 w 4429574"/>
              <a:gd name="connsiteY3" fmla="*/ 4440851 h 4458387"/>
              <a:gd name="connsiteX4" fmla="*/ 1956 w 4429574"/>
              <a:gd name="connsiteY4" fmla="*/ 2396638 h 4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29574" h="4458387">
                <a:moveTo>
                  <a:pt x="1956" y="2396638"/>
                </a:moveTo>
                <a:cubicBezTo>
                  <a:pt x="-53729" y="1656619"/>
                  <a:pt x="1092203" y="25645"/>
                  <a:pt x="1826361" y="734"/>
                </a:cubicBezTo>
                <a:cubicBezTo>
                  <a:pt x="2560519" y="-24177"/>
                  <a:pt x="4670673" y="582110"/>
                  <a:pt x="4406904" y="2247169"/>
                </a:cubicBezTo>
                <a:cubicBezTo>
                  <a:pt x="4406904" y="3419859"/>
                  <a:pt x="2929796" y="4618163"/>
                  <a:pt x="2160468" y="4440851"/>
                </a:cubicBezTo>
                <a:cubicBezTo>
                  <a:pt x="1391140" y="4263539"/>
                  <a:pt x="57641" y="3136658"/>
                  <a:pt x="1956" y="2396638"/>
                </a:cubicBezTo>
                <a:close/>
              </a:path>
            </a:pathLst>
          </a:cu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975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439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2C44704D-EC5E-4FDC-8EC6-4AFF621DF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Undersøgelsens formål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2EDB9876-21DD-4A30-A623-C0840E5F50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29652" y="2443148"/>
            <a:ext cx="10132696" cy="47315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da-DK" i="1" dirty="0"/>
          </a:p>
          <a:p>
            <a:pPr marL="0" indent="0">
              <a:lnSpc>
                <a:spcPct val="150000"/>
              </a:lnSpc>
              <a:buNone/>
            </a:pPr>
            <a:r>
              <a:rPr lang="da-DK" i="1" dirty="0"/>
              <a:t>… at undersøge, hvad der har tiltrukket vores medarbejdere til at vælge departementet som arbejdsplads, og hvad der motiverer dem til at blive – og hvad der skal til for, at vi bliver en endnu bedre arbejdsplads.</a:t>
            </a:r>
          </a:p>
          <a:p>
            <a:endParaRPr lang="da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74CA4D3-A47A-464A-91B8-2A6BA4E397A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20513" y="6526213"/>
            <a:ext cx="471487" cy="146050"/>
          </a:xfrm>
        </p:spPr>
        <p:txBody>
          <a:bodyPr/>
          <a:lstStyle/>
          <a:p>
            <a:fld id="{F8D14BDA-C419-F344-9039-0BCDE95FAB14}" type="slidenum">
              <a:rPr lang="da-DK" smtClean="0"/>
              <a:pPr/>
              <a:t>1</a:t>
            </a:fld>
            <a:endParaRPr lang="da-DK" dirty="0"/>
          </a:p>
        </p:txBody>
      </p:sp>
      <p:pic>
        <p:nvPicPr>
          <p:cNvPr id="3" name="Grafik 2" descr="Lukkede anførselstegn">
            <a:extLst>
              <a:ext uri="{FF2B5EF4-FFF2-40B4-BE49-F238E27FC236}">
                <a16:creationId xmlns:a16="http://schemas.microsoft.com/office/drawing/2014/main" id="{549B4033-35BC-47AF-9383-9F4FFB6CEE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8721476" y="3171362"/>
            <a:ext cx="527627" cy="527628"/>
          </a:xfrm>
          <a:prstGeom prst="rect">
            <a:avLst/>
          </a:prstGeom>
        </p:spPr>
      </p:pic>
      <p:pic>
        <p:nvPicPr>
          <p:cNvPr id="8" name="Grafik 7" descr="Åbne anførselstegn">
            <a:extLst>
              <a:ext uri="{FF2B5EF4-FFF2-40B4-BE49-F238E27FC236}">
                <a16:creationId xmlns:a16="http://schemas.microsoft.com/office/drawing/2014/main" id="{0D62D0CC-6180-474C-BC82-E1DB475BA8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5768" y="2725340"/>
            <a:ext cx="527627" cy="527628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47B4D92F-C16C-413E-9B26-A25ADC5E3316}"/>
              </a:ext>
            </a:extLst>
          </p:cNvPr>
          <p:cNvSpPr/>
          <p:nvPr/>
        </p:nvSpPr>
        <p:spPr>
          <a:xfrm>
            <a:off x="446105" y="2443147"/>
            <a:ext cx="11274408" cy="1804539"/>
          </a:xfrm>
          <a:custGeom>
            <a:avLst/>
            <a:gdLst>
              <a:gd name="connsiteX0" fmla="*/ 0 w 11070407"/>
              <a:gd name="connsiteY0" fmla="*/ 0 h 4794727"/>
              <a:gd name="connsiteX1" fmla="*/ 11070407 w 11070407"/>
              <a:gd name="connsiteY1" fmla="*/ 0 h 4794727"/>
              <a:gd name="connsiteX2" fmla="*/ 11070407 w 11070407"/>
              <a:gd name="connsiteY2" fmla="*/ 4794727 h 4794727"/>
              <a:gd name="connsiteX3" fmla="*/ 0 w 11070407"/>
              <a:gd name="connsiteY3" fmla="*/ 4794727 h 4794727"/>
              <a:gd name="connsiteX4" fmla="*/ 0 w 11070407"/>
              <a:gd name="connsiteY4" fmla="*/ 0 h 4794727"/>
              <a:gd name="connsiteX0" fmla="*/ 30822 w 11070407"/>
              <a:gd name="connsiteY0" fmla="*/ 20548 h 4794727"/>
              <a:gd name="connsiteX1" fmla="*/ 11070407 w 11070407"/>
              <a:gd name="connsiteY1" fmla="*/ 0 h 4794727"/>
              <a:gd name="connsiteX2" fmla="*/ 11070407 w 11070407"/>
              <a:gd name="connsiteY2" fmla="*/ 4794727 h 4794727"/>
              <a:gd name="connsiteX3" fmla="*/ 0 w 11070407"/>
              <a:gd name="connsiteY3" fmla="*/ 4794727 h 4794727"/>
              <a:gd name="connsiteX4" fmla="*/ 30822 w 11070407"/>
              <a:gd name="connsiteY4" fmla="*/ 20548 h 4794727"/>
              <a:gd name="connsiteX0" fmla="*/ 30822 w 11070407"/>
              <a:gd name="connsiteY0" fmla="*/ 20548 h 4794727"/>
              <a:gd name="connsiteX1" fmla="*/ 11070407 w 11070407"/>
              <a:gd name="connsiteY1" fmla="*/ 0 h 4794727"/>
              <a:gd name="connsiteX2" fmla="*/ 11070407 w 11070407"/>
              <a:gd name="connsiteY2" fmla="*/ 4794727 h 4794727"/>
              <a:gd name="connsiteX3" fmla="*/ 0 w 11070407"/>
              <a:gd name="connsiteY3" fmla="*/ 4794727 h 4794727"/>
              <a:gd name="connsiteX4" fmla="*/ 30822 w 11070407"/>
              <a:gd name="connsiteY4" fmla="*/ 20548 h 4794727"/>
              <a:gd name="connsiteX0" fmla="*/ 30822 w 11070407"/>
              <a:gd name="connsiteY0" fmla="*/ 20548 h 4794727"/>
              <a:gd name="connsiteX1" fmla="*/ 11070407 w 11070407"/>
              <a:gd name="connsiteY1" fmla="*/ 0 h 4794727"/>
              <a:gd name="connsiteX2" fmla="*/ 11070407 w 11070407"/>
              <a:gd name="connsiteY2" fmla="*/ 4794727 h 4794727"/>
              <a:gd name="connsiteX3" fmla="*/ 0 w 11070407"/>
              <a:gd name="connsiteY3" fmla="*/ 4794727 h 4794727"/>
              <a:gd name="connsiteX4" fmla="*/ 30822 w 11070407"/>
              <a:gd name="connsiteY4" fmla="*/ 20548 h 4794727"/>
              <a:gd name="connsiteX0" fmla="*/ 79300 w 11118885"/>
              <a:gd name="connsiteY0" fmla="*/ 20548 h 4794727"/>
              <a:gd name="connsiteX1" fmla="*/ 11118885 w 11118885"/>
              <a:gd name="connsiteY1" fmla="*/ 0 h 4794727"/>
              <a:gd name="connsiteX2" fmla="*/ 11118885 w 11118885"/>
              <a:gd name="connsiteY2" fmla="*/ 4794727 h 4794727"/>
              <a:gd name="connsiteX3" fmla="*/ 48478 w 11118885"/>
              <a:gd name="connsiteY3" fmla="*/ 4794727 h 4794727"/>
              <a:gd name="connsiteX4" fmla="*/ 79300 w 11118885"/>
              <a:gd name="connsiteY4" fmla="*/ 20548 h 4794727"/>
              <a:gd name="connsiteX0" fmla="*/ 55095 w 11094680"/>
              <a:gd name="connsiteY0" fmla="*/ 20548 h 4825549"/>
              <a:gd name="connsiteX1" fmla="*/ 11094680 w 11094680"/>
              <a:gd name="connsiteY1" fmla="*/ 0 h 4825549"/>
              <a:gd name="connsiteX2" fmla="*/ 11094680 w 11094680"/>
              <a:gd name="connsiteY2" fmla="*/ 4794727 h 4825549"/>
              <a:gd name="connsiteX3" fmla="*/ 137289 w 11094680"/>
              <a:gd name="connsiteY3" fmla="*/ 4825549 h 4825549"/>
              <a:gd name="connsiteX4" fmla="*/ 55095 w 11094680"/>
              <a:gd name="connsiteY4" fmla="*/ 20548 h 4825549"/>
              <a:gd name="connsiteX0" fmla="*/ 55095 w 11094680"/>
              <a:gd name="connsiteY0" fmla="*/ 20548 h 4825549"/>
              <a:gd name="connsiteX1" fmla="*/ 11094680 w 11094680"/>
              <a:gd name="connsiteY1" fmla="*/ 0 h 4825549"/>
              <a:gd name="connsiteX2" fmla="*/ 11094680 w 11094680"/>
              <a:gd name="connsiteY2" fmla="*/ 4794727 h 4825549"/>
              <a:gd name="connsiteX3" fmla="*/ 137289 w 11094680"/>
              <a:gd name="connsiteY3" fmla="*/ 4825549 h 4825549"/>
              <a:gd name="connsiteX4" fmla="*/ 55095 w 11094680"/>
              <a:gd name="connsiteY4" fmla="*/ 20548 h 4825549"/>
              <a:gd name="connsiteX0" fmla="*/ 55095 w 11304729"/>
              <a:gd name="connsiteY0" fmla="*/ 20548 h 4825549"/>
              <a:gd name="connsiteX1" fmla="*/ 11094680 w 11304729"/>
              <a:gd name="connsiteY1" fmla="*/ 0 h 4825549"/>
              <a:gd name="connsiteX2" fmla="*/ 11094680 w 11304729"/>
              <a:gd name="connsiteY2" fmla="*/ 4794727 h 4825549"/>
              <a:gd name="connsiteX3" fmla="*/ 137289 w 11304729"/>
              <a:gd name="connsiteY3" fmla="*/ 4825549 h 4825549"/>
              <a:gd name="connsiteX4" fmla="*/ 55095 w 11304729"/>
              <a:gd name="connsiteY4" fmla="*/ 20548 h 4825549"/>
              <a:gd name="connsiteX0" fmla="*/ 55095 w 11304729"/>
              <a:gd name="connsiteY0" fmla="*/ 20548 h 4874998"/>
              <a:gd name="connsiteX1" fmla="*/ 11094680 w 11304729"/>
              <a:gd name="connsiteY1" fmla="*/ 0 h 4874998"/>
              <a:gd name="connsiteX2" fmla="*/ 11094680 w 11304729"/>
              <a:gd name="connsiteY2" fmla="*/ 4794727 h 4874998"/>
              <a:gd name="connsiteX3" fmla="*/ 137289 w 11304729"/>
              <a:gd name="connsiteY3" fmla="*/ 4825549 h 4874998"/>
              <a:gd name="connsiteX4" fmla="*/ 55095 w 11304729"/>
              <a:gd name="connsiteY4" fmla="*/ 20548 h 4874998"/>
              <a:gd name="connsiteX0" fmla="*/ 55095 w 11304729"/>
              <a:gd name="connsiteY0" fmla="*/ 90548 h 4944998"/>
              <a:gd name="connsiteX1" fmla="*/ 11094680 w 11304729"/>
              <a:gd name="connsiteY1" fmla="*/ 70000 h 4944998"/>
              <a:gd name="connsiteX2" fmla="*/ 11094680 w 11304729"/>
              <a:gd name="connsiteY2" fmla="*/ 4864727 h 4944998"/>
              <a:gd name="connsiteX3" fmla="*/ 137289 w 11304729"/>
              <a:gd name="connsiteY3" fmla="*/ 4895549 h 4944998"/>
              <a:gd name="connsiteX4" fmla="*/ 55095 w 11304729"/>
              <a:gd name="connsiteY4" fmla="*/ 90548 h 4944998"/>
              <a:gd name="connsiteX0" fmla="*/ 55095 w 11274408"/>
              <a:gd name="connsiteY0" fmla="*/ 90548 h 4944998"/>
              <a:gd name="connsiteX1" fmla="*/ 11094680 w 11274408"/>
              <a:gd name="connsiteY1" fmla="*/ 70000 h 4944998"/>
              <a:gd name="connsiteX2" fmla="*/ 11094680 w 11274408"/>
              <a:gd name="connsiteY2" fmla="*/ 4864727 h 4944998"/>
              <a:gd name="connsiteX3" fmla="*/ 137289 w 11274408"/>
              <a:gd name="connsiteY3" fmla="*/ 4895549 h 4944998"/>
              <a:gd name="connsiteX4" fmla="*/ 55095 w 11274408"/>
              <a:gd name="connsiteY4" fmla="*/ 90548 h 494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74408" h="4944998">
                <a:moveTo>
                  <a:pt x="55095" y="90548"/>
                </a:moveTo>
                <a:cubicBezTo>
                  <a:pt x="3919892" y="196715"/>
                  <a:pt x="7363447" y="-138908"/>
                  <a:pt x="11094680" y="70000"/>
                </a:cubicBezTo>
                <a:cubicBezTo>
                  <a:pt x="10940568" y="1699064"/>
                  <a:pt x="11567291" y="3317855"/>
                  <a:pt x="11094680" y="4864727"/>
                </a:cubicBezTo>
                <a:cubicBezTo>
                  <a:pt x="7370297" y="5193500"/>
                  <a:pt x="3789753" y="4371567"/>
                  <a:pt x="137289" y="4895549"/>
                </a:cubicBezTo>
                <a:cubicBezTo>
                  <a:pt x="147563" y="3304156"/>
                  <a:pt x="-109292" y="2154552"/>
                  <a:pt x="55095" y="90548"/>
                </a:cubicBezTo>
                <a:close/>
              </a:path>
            </a:pathLst>
          </a:cu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23211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AA090F58-4373-4A6B-A2DD-7F5E868E8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800" dirty="0"/>
              <a:t>Svarprocent</a:t>
            </a:r>
            <a:endParaRPr lang="da-DK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79853C0-BE70-4A17-A658-69DCE795DC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1004505"/>
              </p:ext>
            </p:extLst>
          </p:nvPr>
        </p:nvGraphicFramePr>
        <p:xfrm>
          <a:off x="695325" y="1749301"/>
          <a:ext cx="9219236" cy="4329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7A5A8958-89FC-4171-9B46-3E2FFFDD19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306478"/>
              </p:ext>
            </p:extLst>
          </p:nvPr>
        </p:nvGraphicFramePr>
        <p:xfrm>
          <a:off x="9698806" y="1749301"/>
          <a:ext cx="2493194" cy="34734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3194">
                  <a:extLst>
                    <a:ext uri="{9D8B030D-6E8A-4147-A177-3AD203B41FA5}">
                      <a16:colId xmlns:a16="http://schemas.microsoft.com/office/drawing/2014/main" val="1362905082"/>
                    </a:ext>
                  </a:extLst>
                </a:gridCol>
              </a:tblGrid>
              <a:tr h="694686">
                <a:tc>
                  <a:txBody>
                    <a:bodyPr/>
                    <a:lstStyle/>
                    <a:p>
                      <a:pPr algn="ctr"/>
                      <a:r>
                        <a:rPr lang="da-DK" sz="1800" dirty="0">
                          <a:latin typeface="+mj-lt"/>
                        </a:rPr>
                        <a:t>Respondenter</a:t>
                      </a:r>
                      <a:endParaRPr lang="da-DK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40561"/>
                  </a:ext>
                </a:extLst>
              </a:tr>
              <a:tr h="694686">
                <a:tc>
                  <a:txBody>
                    <a:bodyPr/>
                    <a:lstStyle/>
                    <a:p>
                      <a:pPr algn="ctr"/>
                      <a:r>
                        <a:rPr lang="da-DK" sz="1400" dirty="0">
                          <a:latin typeface="+mj-lt"/>
                        </a:rPr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0200589"/>
                  </a:ext>
                </a:extLst>
              </a:tr>
              <a:tr h="694686">
                <a:tc>
                  <a:txBody>
                    <a:bodyPr/>
                    <a:lstStyle/>
                    <a:p>
                      <a:pPr algn="ctr"/>
                      <a:r>
                        <a:rPr lang="da-DK" sz="1400" dirty="0">
                          <a:latin typeface="+mj-lt"/>
                        </a:rPr>
                        <a:t>188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0176896"/>
                  </a:ext>
                </a:extLst>
              </a:tr>
              <a:tr h="694686">
                <a:tc>
                  <a:txBody>
                    <a:bodyPr/>
                    <a:lstStyle/>
                    <a:p>
                      <a:pPr algn="ctr"/>
                      <a:r>
                        <a:rPr lang="da-DK" sz="1400" dirty="0">
                          <a:latin typeface="+mj-lt"/>
                        </a:rPr>
                        <a:t>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3353203"/>
                  </a:ext>
                </a:extLst>
              </a:tr>
              <a:tr h="694686">
                <a:tc>
                  <a:txBody>
                    <a:bodyPr/>
                    <a:lstStyle/>
                    <a:p>
                      <a:pPr algn="ctr"/>
                      <a:endParaRPr lang="da-DK" sz="1400" dirty="0">
                        <a:latin typeface="+mj-lt"/>
                      </a:endParaRPr>
                    </a:p>
                    <a:p>
                      <a:pPr algn="ctr"/>
                      <a:r>
                        <a:rPr lang="da-DK" sz="1400" dirty="0">
                          <a:latin typeface="+mj-lt"/>
                        </a:rPr>
                        <a:t>124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74064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3286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449C069-A9D1-47A2-9932-CA9F23EA9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384" y="1635125"/>
            <a:ext cx="7449949" cy="2746375"/>
          </a:xfrm>
        </p:spPr>
        <p:txBody>
          <a:bodyPr/>
          <a:lstStyle/>
          <a:p>
            <a:r>
              <a:rPr lang="da-DK" dirty="0"/>
              <a:t>Resultater fra undersøgelsens fem spørgsmål</a:t>
            </a:r>
          </a:p>
        </p:txBody>
      </p:sp>
    </p:spTree>
    <p:extLst>
      <p:ext uri="{BB962C8B-B14F-4D97-AF65-F5344CB8AC3E}">
        <p14:creationId xmlns:p14="http://schemas.microsoft.com/office/powerpoint/2010/main" val="131196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824AC6-58E4-4AA6-91AC-3BE0BAAD4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6726" y="421136"/>
            <a:ext cx="4679949" cy="900000"/>
          </a:xfrm>
        </p:spPr>
        <p:txBody>
          <a:bodyPr/>
          <a:lstStyle/>
          <a:p>
            <a:r>
              <a:rPr lang="da-DK" sz="2400" dirty="0"/>
              <a:t>Hvad indeholder de enkelte kategorier af kommentarer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19B032F-881C-4142-BD92-A32BA07A07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16725" y="1705709"/>
            <a:ext cx="4679950" cy="461596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900" dirty="0">
                <a:latin typeface="+mj-lt"/>
              </a:rPr>
              <a:t>Meningsfulde og spændende opgaver</a:t>
            </a:r>
            <a:r>
              <a:rPr lang="da-DK" sz="900" dirty="0"/>
              <a:t>: </a:t>
            </a:r>
            <a:r>
              <a:rPr lang="da-DK" sz="900" i="1" dirty="0"/>
              <a:t>Kommentarer hvor der enten er beskrevet meningsfulde og/eller spændende opgaver. Både sammen og enkeltvis.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900" dirty="0">
                <a:latin typeface="Segoe UI Black" panose="020B0A02040204020203" pitchFamily="34" charset="0"/>
                <a:ea typeface="Segoe UI Black" panose="020B0A02040204020203" pitchFamily="34" charset="0"/>
              </a:rPr>
              <a:t>Gode kolleger</a:t>
            </a:r>
            <a:r>
              <a:rPr lang="da-DK" sz="900" dirty="0"/>
              <a:t>: </a:t>
            </a:r>
            <a:r>
              <a:rPr lang="da-DK" sz="900" i="1" dirty="0"/>
              <a:t>Beskrivelser af gode, dygtige, søde kolleger og sparringsmuligheder. Kan ikke udelukke at nogle ledere også indgår i denne kategori.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900" dirty="0">
                <a:latin typeface="Segoe UI Black" panose="020B0A02040204020203" pitchFamily="34" charset="0"/>
                <a:ea typeface="Segoe UI Black" panose="020B0A02040204020203" pitchFamily="34" charset="0"/>
              </a:rPr>
              <a:t>Tæt på det politiske maskinrum</a:t>
            </a:r>
            <a:r>
              <a:rPr lang="da-DK" sz="900" dirty="0"/>
              <a:t>: </a:t>
            </a:r>
            <a:r>
              <a:rPr lang="da-DK" sz="900" i="1" dirty="0"/>
              <a:t>At arbejde tæt på de vigtige dagsordener i samfundet.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900" dirty="0">
                <a:latin typeface="Segoe UI Black" panose="020B0A02040204020203" pitchFamily="34" charset="0"/>
                <a:ea typeface="Segoe UI Black" panose="020B0A02040204020203" pitchFamily="34" charset="0"/>
              </a:rPr>
              <a:t>God leder: </a:t>
            </a:r>
            <a:r>
              <a:rPr lang="da-DK" sz="900" i="1" dirty="0"/>
              <a:t>Kommentarer om gode/dygtige/kompetente ledere og mulighed for sparring. Gælder også beskrivelser af AC.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900" dirty="0">
                <a:latin typeface="Segoe UI Black" panose="020B0A02040204020203" pitchFamily="34" charset="0"/>
                <a:ea typeface="Segoe UI Black" panose="020B0A02040204020203" pitchFamily="34" charset="0"/>
              </a:rPr>
              <a:t>Fleksibilitet</a:t>
            </a:r>
            <a:r>
              <a:rPr lang="da-DK" sz="900" dirty="0"/>
              <a:t>: </a:t>
            </a:r>
            <a:r>
              <a:rPr lang="da-DK" sz="900" i="1" dirty="0"/>
              <a:t>Mulighed for at planlægge sin egen tid + plads til at man også har et privatliv.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900" dirty="0">
                <a:latin typeface="Segoe UI Black" panose="020B0A02040204020203" pitchFamily="34" charset="0"/>
                <a:ea typeface="Segoe UI Black" panose="020B0A02040204020203" pitchFamily="34" charset="0"/>
              </a:rPr>
              <a:t>Udviklende</a:t>
            </a:r>
            <a:r>
              <a:rPr lang="da-DK" sz="900" dirty="0"/>
              <a:t>: </a:t>
            </a:r>
            <a:r>
              <a:rPr lang="da-DK" sz="900" i="1" dirty="0"/>
              <a:t>Muligheden for at udvikle sig og lære.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900" dirty="0">
                <a:latin typeface="Segoe UI Black" panose="020B0A02040204020203" pitchFamily="34" charset="0"/>
                <a:ea typeface="Segoe UI Black" panose="020B0A02040204020203" pitchFamily="34" charset="0"/>
              </a:rPr>
              <a:t>Ansvar</a:t>
            </a:r>
            <a:r>
              <a:rPr lang="da-DK" sz="900" dirty="0"/>
              <a:t>: </a:t>
            </a:r>
            <a:r>
              <a:rPr lang="da-DK" sz="900" i="1" dirty="0"/>
              <a:t>Ansvar i opgaveløsningen. Også som ung/nyuddannet på arbejdsmarkedet.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900" dirty="0">
                <a:latin typeface="Segoe UI Black" panose="020B0A02040204020203" pitchFamily="34" charset="0"/>
                <a:ea typeface="Segoe UI Black" panose="020B0A02040204020203" pitchFamily="34" charset="0"/>
              </a:rPr>
              <a:t>Godt socialt fællesskab</a:t>
            </a:r>
            <a:r>
              <a:rPr lang="da-DK" sz="900" dirty="0"/>
              <a:t>: </a:t>
            </a:r>
            <a:r>
              <a:rPr lang="da-DK" sz="900" i="1" dirty="0"/>
              <a:t>Kommentarer der beskriver et godt socialt fællesskab i departementet generelt. Eks. arrangementer og fællesskab på tværs.</a:t>
            </a:r>
          </a:p>
          <a:p>
            <a:pPr marL="342900" indent="-342900">
              <a:lnSpc>
                <a:spcPct val="150000"/>
              </a:lnSpc>
            </a:pPr>
            <a:r>
              <a:rPr lang="da-DK" sz="900" dirty="0">
                <a:latin typeface="Segoe UI Black" panose="020B0A02040204020203" pitchFamily="34" charset="0"/>
                <a:ea typeface="Segoe UI Black" panose="020B0A02040204020203" pitchFamily="34" charset="0"/>
              </a:rPr>
              <a:t>Høj faglighed</a:t>
            </a:r>
            <a:r>
              <a:rPr lang="da-DK" sz="900" dirty="0"/>
              <a:t>: </a:t>
            </a:r>
            <a:r>
              <a:rPr lang="da-DK" sz="900" i="1" dirty="0"/>
              <a:t>Kommentarer som beskriver en høj faglighed i opgaverne positivt. </a:t>
            </a:r>
            <a:endParaRPr lang="da-DK" sz="900" i="1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900" dirty="0">
                <a:latin typeface="Segoe UI Black" panose="020B0A02040204020203" pitchFamily="34" charset="0"/>
                <a:ea typeface="Segoe UI Black" panose="020B0A02040204020203" pitchFamily="34" charset="0"/>
              </a:rPr>
              <a:t>Beliggenhed</a:t>
            </a:r>
            <a:r>
              <a:rPr lang="da-DK" sz="900" dirty="0"/>
              <a:t>: </a:t>
            </a:r>
            <a:r>
              <a:rPr lang="da-DK" sz="900" i="1" dirty="0"/>
              <a:t>Beliggenheden af departementet som en positiv faktor.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CA7057F3-68D4-41B0-9454-EF6638F107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384252"/>
              </p:ext>
            </p:extLst>
          </p:nvPr>
        </p:nvGraphicFramePr>
        <p:xfrm>
          <a:off x="388620" y="2843844"/>
          <a:ext cx="5257800" cy="31029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3095644">
                  <a:extLst>
                    <a:ext uri="{9D8B030D-6E8A-4147-A177-3AD203B41FA5}">
                      <a16:colId xmlns:a16="http://schemas.microsoft.com/office/drawing/2014/main" val="1850633048"/>
                    </a:ext>
                  </a:extLst>
                </a:gridCol>
                <a:gridCol w="918150">
                  <a:extLst>
                    <a:ext uri="{9D8B030D-6E8A-4147-A177-3AD203B41FA5}">
                      <a16:colId xmlns:a16="http://schemas.microsoft.com/office/drawing/2014/main" val="4239357933"/>
                    </a:ext>
                  </a:extLst>
                </a:gridCol>
                <a:gridCol w="1244006">
                  <a:extLst>
                    <a:ext uri="{9D8B030D-6E8A-4147-A177-3AD203B41FA5}">
                      <a16:colId xmlns:a16="http://schemas.microsoft.com/office/drawing/2014/main" val="1144422356"/>
                    </a:ext>
                  </a:extLst>
                </a:gridCol>
              </a:tblGrid>
              <a:tr h="39889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da-DK" sz="11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Kategorier af kommentarer</a:t>
                      </a:r>
                    </a:p>
                  </a:txBody>
                  <a:tcPr marL="5048" marR="5048" marT="50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da-DK" sz="9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Antal kommentarer</a:t>
                      </a:r>
                    </a:p>
                  </a:txBody>
                  <a:tcPr marL="5048" marR="5048" marT="50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Procent af kommentarer</a:t>
                      </a:r>
                    </a:p>
                  </a:txBody>
                  <a:tcPr marL="5048" marR="5048" marT="50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721010"/>
                  </a:ext>
                </a:extLst>
              </a:tr>
              <a:tr h="27040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Meningsfulde og spændende opgaver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61,3%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644853"/>
                  </a:ext>
                </a:extLst>
              </a:tr>
              <a:tr h="27040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Gode kolleger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57,4%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996039"/>
                  </a:ext>
                </a:extLst>
              </a:tr>
              <a:tr h="27040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Tæt på det politiske maskinrum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67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32,8%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017373"/>
                  </a:ext>
                </a:extLst>
              </a:tr>
              <a:tr h="27040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God leder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23,5%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40749"/>
                  </a:ext>
                </a:extLst>
              </a:tr>
              <a:tr h="27040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Fleksibilitet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5,9%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316352"/>
                  </a:ext>
                </a:extLst>
              </a:tr>
              <a:tr h="27040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Udviklende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3,9%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627150"/>
                  </a:ext>
                </a:extLst>
              </a:tr>
              <a:tr h="27040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3,9%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662725"/>
                  </a:ext>
                </a:extLst>
              </a:tr>
              <a:tr h="27040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Godt socialt fællesskab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2,9%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861466"/>
                  </a:ext>
                </a:extLst>
              </a:tr>
              <a:tr h="27040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Høj faglighed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2,0%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073877"/>
                  </a:ext>
                </a:extLst>
              </a:tr>
              <a:tr h="270408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Beliggenhed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2,0%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428177"/>
                  </a:ext>
                </a:extLst>
              </a:tr>
            </a:tbl>
          </a:graphicData>
        </a:graphic>
      </p:graphicFrame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154C995B-FFDB-4611-8E97-D2A9F1ED577C}"/>
              </a:ext>
            </a:extLst>
          </p:cNvPr>
          <p:cNvSpPr/>
          <p:nvPr/>
        </p:nvSpPr>
        <p:spPr>
          <a:xfrm>
            <a:off x="388620" y="2320699"/>
            <a:ext cx="5257800" cy="385986"/>
          </a:xfrm>
          <a:prstGeom prst="roundRect">
            <a:avLst>
              <a:gd name="adj" fmla="val 3025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>
                <a:latin typeface="+mj-lt"/>
              </a:rPr>
              <a:t>Samlet antal kommentarer til spørgsmålet: 204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68280C35-5C75-4C3F-8A39-EF230267848B}"/>
              </a:ext>
            </a:extLst>
          </p:cNvPr>
          <p:cNvSpPr/>
          <p:nvPr/>
        </p:nvSpPr>
        <p:spPr>
          <a:xfrm>
            <a:off x="388620" y="421136"/>
            <a:ext cx="5257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800" u="sng" dirty="0">
                <a:solidFill>
                  <a:schemeClr val="bg2"/>
                </a:solidFill>
                <a:latin typeface="+mj-lt"/>
              </a:rPr>
              <a:t>Spørgsmål 1</a:t>
            </a:r>
          </a:p>
          <a:p>
            <a:r>
              <a:rPr lang="da-DK" sz="2800" i="1" dirty="0">
                <a:solidFill>
                  <a:schemeClr val="bg2"/>
                </a:solidFill>
                <a:latin typeface="+mj-lt"/>
              </a:rPr>
              <a:t>Hvad gør departementet til en god arbejdsplads?</a:t>
            </a:r>
          </a:p>
        </p:txBody>
      </p:sp>
    </p:spTree>
    <p:extLst>
      <p:ext uri="{BB962C8B-B14F-4D97-AF65-F5344CB8AC3E}">
        <p14:creationId xmlns:p14="http://schemas.microsoft.com/office/powerpoint/2010/main" val="1791707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A19B032F-881C-4142-BD92-A32BA07A07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6014" y="1448998"/>
            <a:ext cx="5468816" cy="5239119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</a:pPr>
            <a:r>
              <a:rPr lang="da-DK" sz="800" dirty="0">
                <a:latin typeface="Segoe UI Black" panose="020B0A02040204020203" pitchFamily="34" charset="0"/>
                <a:ea typeface="Segoe UI Black" panose="020B0A02040204020203" pitchFamily="34" charset="0"/>
              </a:rPr>
              <a:t>Forbedret udviklingsmuligheder</a:t>
            </a:r>
            <a:r>
              <a:rPr lang="da-DK" sz="800" dirty="0"/>
              <a:t>: </a:t>
            </a:r>
            <a:r>
              <a:rPr lang="da-DK" sz="800" i="1" dirty="0"/>
              <a:t>Fokus på udviklingsmuligheder. </a:t>
            </a:r>
          </a:p>
          <a:p>
            <a:pPr marL="342900" indent="-342900">
              <a:lnSpc>
                <a:spcPct val="150000"/>
              </a:lnSpc>
            </a:pPr>
            <a:r>
              <a:rPr lang="da-DK" sz="800" dirty="0">
                <a:latin typeface="Segoe UI Black" panose="020B0A02040204020203" pitchFamily="34" charset="0"/>
                <a:ea typeface="Segoe UI Black" panose="020B0A02040204020203" pitchFamily="34" charset="0"/>
              </a:rPr>
              <a:t>Synlige karriereveje: </a:t>
            </a:r>
            <a:r>
              <a:rPr lang="da-DK" sz="800" i="1" dirty="0"/>
              <a:t>Kommentarer med ønsket om synlige karriereveje – også for dem som ikke ønsker at være ledere</a:t>
            </a:r>
          </a:p>
          <a:p>
            <a:pPr marL="342900" indent="-342900">
              <a:lnSpc>
                <a:spcPct val="150000"/>
              </a:lnSpc>
            </a:pPr>
            <a:r>
              <a:rPr lang="da-DK" sz="800" dirty="0">
                <a:latin typeface="Segoe UI Black" panose="020B0A02040204020203" pitchFamily="34" charset="0"/>
                <a:ea typeface="Segoe UI Black" panose="020B0A02040204020203" pitchFamily="34" charset="0"/>
              </a:rPr>
              <a:t>Effektive arbejdsgange</a:t>
            </a:r>
            <a:r>
              <a:rPr lang="da-DK" sz="800" dirty="0"/>
              <a:t>: </a:t>
            </a:r>
            <a:r>
              <a:rPr lang="da-DK" sz="800" i="1" dirty="0"/>
              <a:t>Effektiviserede arbejdsgange og mere strukturerede processer. Herunder også kommentarer om beslutningsprocesser og systemunderstøttelse.</a:t>
            </a:r>
          </a:p>
          <a:p>
            <a:pPr marL="342900" indent="-342900">
              <a:lnSpc>
                <a:spcPct val="150000"/>
              </a:lnSpc>
            </a:pPr>
            <a:r>
              <a:rPr lang="da-DK" sz="800" dirty="0">
                <a:latin typeface="Segoe UI Black" panose="020B0A02040204020203" pitchFamily="34" charset="0"/>
                <a:ea typeface="Segoe UI Black" panose="020B0A02040204020203" pitchFamily="34" charset="0"/>
              </a:rPr>
              <a:t>Mere fokus på ledelse</a:t>
            </a:r>
            <a:r>
              <a:rPr lang="da-DK" sz="800" dirty="0"/>
              <a:t>: </a:t>
            </a:r>
            <a:r>
              <a:rPr lang="da-DK" sz="800" i="1" dirty="0"/>
              <a:t>Forbedring af ledelse, mere fokus på personaleledelse</a:t>
            </a:r>
          </a:p>
          <a:p>
            <a:pPr marL="342900" indent="-342900">
              <a:lnSpc>
                <a:spcPct val="150000"/>
              </a:lnSpc>
            </a:pPr>
            <a:r>
              <a:rPr lang="da-DK" sz="800" dirty="0">
                <a:latin typeface="Segoe UI Black" panose="020B0A02040204020203" pitchFamily="34" charset="0"/>
                <a:ea typeface="Segoe UI Black" panose="020B0A02040204020203" pitchFamily="34" charset="0"/>
              </a:rPr>
              <a:t>Nedbringelse af korte frister, travlhed og ”</a:t>
            </a:r>
            <a:r>
              <a:rPr lang="da-DK" sz="800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hastere</a:t>
            </a:r>
            <a:r>
              <a:rPr lang="da-DK" sz="800" dirty="0">
                <a:latin typeface="Segoe UI Black" panose="020B0A02040204020203" pitchFamily="34" charset="0"/>
                <a:ea typeface="Segoe UI Black" panose="020B0A02040204020203" pitchFamily="34" charset="0"/>
              </a:rPr>
              <a:t>”: </a:t>
            </a:r>
            <a:r>
              <a:rPr lang="da-DK" sz="800" i="1" dirty="0"/>
              <a:t>Kommentarer om travlhed og ønske om at nedbringe korte frister </a:t>
            </a:r>
          </a:p>
          <a:p>
            <a:pPr marL="342900" indent="-342900">
              <a:lnSpc>
                <a:spcPct val="150000"/>
              </a:lnSpc>
            </a:pPr>
            <a:r>
              <a:rPr lang="da-DK" sz="800" dirty="0">
                <a:latin typeface="Segoe UI Black" panose="020B0A02040204020203" pitchFamily="34" charset="0"/>
                <a:ea typeface="Segoe UI Black" panose="020B0A02040204020203" pitchFamily="34" charset="0"/>
              </a:rPr>
              <a:t>Forbedret samarbejde mellem kontorer</a:t>
            </a:r>
            <a:r>
              <a:rPr lang="da-DK" sz="800" dirty="0"/>
              <a:t>: </a:t>
            </a:r>
            <a:r>
              <a:rPr lang="da-DK" sz="800" i="1" dirty="0"/>
              <a:t>Ønske om forbedret samarbejde mellem kontorer/søjler. Oplevelse af at man ikke kender til hinanden på tværs.</a:t>
            </a:r>
          </a:p>
          <a:p>
            <a:pPr marL="342900" indent="-342900">
              <a:lnSpc>
                <a:spcPct val="150000"/>
              </a:lnSpc>
            </a:pPr>
            <a:r>
              <a:rPr lang="da-DK" sz="800" dirty="0">
                <a:latin typeface="Segoe UI Black" panose="020B0A02040204020203" pitchFamily="34" charset="0"/>
                <a:ea typeface="Segoe UI Black" panose="020B0A02040204020203" pitchFamily="34" charset="0"/>
              </a:rPr>
              <a:t>Øget fokus på trivsel</a:t>
            </a:r>
            <a:r>
              <a:rPr lang="da-DK" sz="800" dirty="0"/>
              <a:t>: </a:t>
            </a:r>
            <a:r>
              <a:rPr lang="da-DK" sz="800" i="1" dirty="0"/>
              <a:t>Trivsel/arbejdsmiljø skal tages mere seriøst</a:t>
            </a:r>
          </a:p>
          <a:p>
            <a:pPr marL="342900" indent="-342900">
              <a:lnSpc>
                <a:spcPct val="150000"/>
              </a:lnSpc>
            </a:pPr>
            <a:r>
              <a:rPr lang="da-DK" sz="800" dirty="0">
                <a:latin typeface="Segoe UI Black" panose="020B0A02040204020203" pitchFamily="34" charset="0"/>
                <a:ea typeface="Segoe UI Black" panose="020B0A02040204020203" pitchFamily="34" charset="0"/>
              </a:rPr>
              <a:t>Løn og anerkendelse</a:t>
            </a:r>
            <a:r>
              <a:rPr lang="da-DK" sz="800" dirty="0"/>
              <a:t>: </a:t>
            </a:r>
            <a:r>
              <a:rPr lang="da-DK" sz="800" i="1" dirty="0"/>
              <a:t>Bedre løn, </a:t>
            </a:r>
            <a:r>
              <a:rPr lang="da-DK" sz="800" i="1" dirty="0" err="1"/>
              <a:t>omklassificerings</a:t>
            </a:r>
            <a:r>
              <a:rPr lang="da-DK" sz="800" i="1" dirty="0"/>
              <a:t> muligheder og forhandling ved intern rokering.</a:t>
            </a:r>
          </a:p>
          <a:p>
            <a:pPr marL="342900" indent="-342900">
              <a:lnSpc>
                <a:spcPct val="150000"/>
              </a:lnSpc>
            </a:pPr>
            <a:r>
              <a:rPr lang="da-DK" sz="800" dirty="0">
                <a:latin typeface="Segoe UI Black" panose="020B0A02040204020203" pitchFamily="34" charset="0"/>
                <a:ea typeface="Segoe UI Black" panose="020B0A02040204020203" pitchFamily="34" charset="0"/>
              </a:rPr>
              <a:t>Work/</a:t>
            </a:r>
            <a:r>
              <a:rPr lang="da-DK" sz="800" dirty="0" err="1">
                <a:latin typeface="Segoe UI Black" panose="020B0A02040204020203" pitchFamily="34" charset="0"/>
                <a:ea typeface="Segoe UI Black" panose="020B0A02040204020203" pitchFamily="34" charset="0"/>
              </a:rPr>
              <a:t>life</a:t>
            </a:r>
            <a:r>
              <a:rPr lang="da-DK" sz="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balance</a:t>
            </a:r>
            <a:r>
              <a:rPr lang="da-DK" sz="800" dirty="0"/>
              <a:t>: </a:t>
            </a:r>
            <a:r>
              <a:rPr lang="da-DK" sz="800" i="1" dirty="0"/>
              <a:t>Mere fokus på ”almene” arbejdstider, og at der skal være plads til et liv efter arbejde</a:t>
            </a:r>
          </a:p>
          <a:p>
            <a:pPr marL="342900" indent="-342900">
              <a:lnSpc>
                <a:spcPct val="150000"/>
              </a:lnSpc>
            </a:pPr>
            <a:r>
              <a:rPr lang="da-DK" sz="800" dirty="0">
                <a:latin typeface="Segoe UI Black" panose="020B0A02040204020203" pitchFamily="34" charset="0"/>
                <a:ea typeface="Segoe UI Black" panose="020B0A02040204020203" pitchFamily="34" charset="0"/>
              </a:rPr>
              <a:t>Prioritering af opgaver: </a:t>
            </a:r>
            <a:r>
              <a:rPr lang="da-DK" sz="800" i="1" dirty="0"/>
              <a:t>Bedre prioritering af opgaver og tid.</a:t>
            </a:r>
          </a:p>
          <a:p>
            <a:pPr marL="342900" indent="-342900">
              <a:lnSpc>
                <a:spcPct val="150000"/>
              </a:lnSpc>
            </a:pPr>
            <a:r>
              <a:rPr lang="da-DK" sz="800" dirty="0">
                <a:latin typeface="Segoe UI Black" panose="020B0A02040204020203" pitchFamily="34" charset="0"/>
                <a:ea typeface="Segoe UI Black" panose="020B0A02040204020203" pitchFamily="34" charset="0"/>
              </a:rPr>
              <a:t>Øget fleksibilitet: </a:t>
            </a:r>
            <a:r>
              <a:rPr lang="da-DK" sz="800" i="1" dirty="0"/>
              <a:t>Bedre muligheder for hjemmearbejde + mulighed for eks. at gå ned i tid. </a:t>
            </a:r>
          </a:p>
          <a:p>
            <a:pPr marL="342900" indent="-342900">
              <a:lnSpc>
                <a:spcPct val="150000"/>
              </a:lnSpc>
            </a:pPr>
            <a:r>
              <a:rPr lang="da-DK" sz="800" dirty="0">
                <a:latin typeface="Segoe UI Black" panose="020B0A02040204020203" pitchFamily="34" charset="0"/>
                <a:ea typeface="Segoe UI Black" panose="020B0A02040204020203" pitchFamily="34" charset="0"/>
              </a:rPr>
              <a:t>Større fokus på fastholdelse: </a:t>
            </a:r>
            <a:r>
              <a:rPr lang="da-DK" sz="800" i="1" dirty="0"/>
              <a:t>Øget fokus på fastholdelse. Nogle nævner tilbud som eks. seniorpolitik.</a:t>
            </a:r>
          </a:p>
          <a:p>
            <a:pPr marL="342900" indent="-342900">
              <a:lnSpc>
                <a:spcPct val="150000"/>
              </a:lnSpc>
            </a:pPr>
            <a:r>
              <a:rPr lang="da-DK" sz="800" dirty="0">
                <a:latin typeface="Segoe UI Black" panose="020B0A02040204020203" pitchFamily="34" charset="0"/>
                <a:ea typeface="Segoe UI Black" panose="020B0A02040204020203" pitchFamily="34" charset="0"/>
              </a:rPr>
              <a:t>Forbedret mulighed for intern rokering</a:t>
            </a:r>
            <a:r>
              <a:rPr lang="da-DK" sz="800" dirty="0"/>
              <a:t>: </a:t>
            </a:r>
            <a:r>
              <a:rPr lang="da-DK" sz="800" i="1" dirty="0"/>
              <a:t>Et systematiseret tilbud om intern rokering. </a:t>
            </a:r>
            <a:endParaRPr lang="da-DK" sz="800" i="1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800" dirty="0">
                <a:latin typeface="Segoe UI Black" panose="020B0A02040204020203" pitchFamily="34" charset="0"/>
                <a:ea typeface="Segoe UI Black" panose="020B0A02040204020203" pitchFamily="34" charset="0"/>
              </a:rPr>
              <a:t>Transparens i beslutninger + tydelig kommunikation</a:t>
            </a:r>
            <a:r>
              <a:rPr lang="da-DK" sz="800" dirty="0"/>
              <a:t>: </a:t>
            </a:r>
            <a:r>
              <a:rPr lang="da-DK" sz="800" i="1" dirty="0"/>
              <a:t>Ønske om tidligere inddragelse og gennemsigtighed i beslutninger – både lokalt i kontoret og fra direktionen.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824AC6-58E4-4AA6-91AC-3BE0BAAD4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014" y="359299"/>
            <a:ext cx="4598378" cy="883348"/>
          </a:xfrm>
        </p:spPr>
        <p:txBody>
          <a:bodyPr/>
          <a:lstStyle/>
          <a:p>
            <a:r>
              <a:rPr lang="da-DK" sz="2400" dirty="0"/>
              <a:t>Hvad indeholder de enkelte kategorier af kommentarer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CA7057F3-68D4-41B0-9454-EF6638F107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079336"/>
              </p:ext>
            </p:extLst>
          </p:nvPr>
        </p:nvGraphicFramePr>
        <p:xfrm>
          <a:off x="6655775" y="2406790"/>
          <a:ext cx="5204459" cy="3963185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800645">
                  <a:extLst>
                    <a:ext uri="{9D8B030D-6E8A-4147-A177-3AD203B41FA5}">
                      <a16:colId xmlns:a16="http://schemas.microsoft.com/office/drawing/2014/main" val="1850633048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4239357933"/>
                    </a:ext>
                  </a:extLst>
                </a:gridCol>
                <a:gridCol w="1535134">
                  <a:extLst>
                    <a:ext uri="{9D8B030D-6E8A-4147-A177-3AD203B41FA5}">
                      <a16:colId xmlns:a16="http://schemas.microsoft.com/office/drawing/2014/main" val="2366657115"/>
                    </a:ext>
                  </a:extLst>
                </a:gridCol>
              </a:tblGrid>
              <a:tr h="488802">
                <a:tc>
                  <a:txBody>
                    <a:bodyPr/>
                    <a:lstStyle/>
                    <a:p>
                      <a:pPr algn="l" fontAlgn="ctr"/>
                      <a:r>
                        <a:rPr lang="da-DK" sz="1100" u="none" strike="noStrike" kern="12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Kategorier af kommentarer</a:t>
                      </a:r>
                      <a:endParaRPr lang="da-DK" sz="11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5048" marR="5048" marT="50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Antal kommentarer</a:t>
                      </a:r>
                    </a:p>
                  </a:txBody>
                  <a:tcPr marL="5048" marR="5048" marT="50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Procent af kommentarer</a:t>
                      </a:r>
                    </a:p>
                  </a:txBody>
                  <a:tcPr marL="5048" marR="5048" marT="50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721010"/>
                  </a:ext>
                </a:extLst>
              </a:tr>
              <a:tr h="220320">
                <a:tc>
                  <a:txBody>
                    <a:bodyPr/>
                    <a:lstStyle/>
                    <a:p>
                      <a:pPr algn="l" fontAlgn="t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Forbedret udviklingsmuligheder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26,6%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644853"/>
                  </a:ext>
                </a:extLst>
              </a:tr>
              <a:tr h="209381">
                <a:tc>
                  <a:txBody>
                    <a:bodyPr/>
                    <a:lstStyle/>
                    <a:p>
                      <a:pPr algn="l" fontAlgn="t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Synlige karriereveje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19,8%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017373"/>
                  </a:ext>
                </a:extLst>
              </a:tr>
              <a:tr h="225872">
                <a:tc>
                  <a:txBody>
                    <a:bodyPr/>
                    <a:lstStyle/>
                    <a:p>
                      <a:pPr algn="l" fontAlgn="t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Effektive arbejdsgange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18,2%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40749"/>
                  </a:ext>
                </a:extLst>
              </a:tr>
              <a:tr h="225872">
                <a:tc>
                  <a:txBody>
                    <a:bodyPr/>
                    <a:lstStyle/>
                    <a:p>
                      <a:pPr algn="l" fontAlgn="t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Mere fokus på ledelse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11,5%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316352"/>
                  </a:ext>
                </a:extLst>
              </a:tr>
              <a:tr h="217693">
                <a:tc>
                  <a:txBody>
                    <a:bodyPr/>
                    <a:lstStyle/>
                    <a:p>
                      <a:pPr algn="l" fontAlgn="t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Nedbringe korte frister, travlhed og "</a:t>
                      </a:r>
                      <a:r>
                        <a:rPr lang="da-DK" sz="1100" b="0" i="0" u="none" strike="noStrike" dirty="0" err="1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hastere</a:t>
                      </a:r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"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10,9%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627150"/>
                  </a:ext>
                </a:extLst>
              </a:tr>
              <a:tr h="196729">
                <a:tc>
                  <a:txBody>
                    <a:bodyPr/>
                    <a:lstStyle/>
                    <a:p>
                      <a:pPr algn="l" fontAlgn="t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Forbedre samarbejde ml. kontorer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8,9%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662725"/>
                  </a:ext>
                </a:extLst>
              </a:tr>
              <a:tr h="225872">
                <a:tc>
                  <a:txBody>
                    <a:bodyPr/>
                    <a:lstStyle/>
                    <a:p>
                      <a:pPr algn="l" fontAlgn="t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Øget fokus på trivsel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6,8%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861466"/>
                  </a:ext>
                </a:extLst>
              </a:tr>
              <a:tr h="225872">
                <a:tc>
                  <a:txBody>
                    <a:bodyPr/>
                    <a:lstStyle/>
                    <a:p>
                      <a:pPr algn="l" fontAlgn="t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Løn og anerkendelse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6,3%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073877"/>
                  </a:ext>
                </a:extLst>
              </a:tr>
              <a:tr h="245016">
                <a:tc>
                  <a:txBody>
                    <a:bodyPr/>
                    <a:lstStyle/>
                    <a:p>
                      <a:pPr algn="l" fontAlgn="t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Work/</a:t>
                      </a:r>
                      <a:r>
                        <a:rPr lang="da-DK" sz="1100" b="0" i="0" u="none" strike="noStrike" dirty="0" err="1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life</a:t>
                      </a:r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 balance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6,3%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428177"/>
                  </a:ext>
                </a:extLst>
              </a:tr>
              <a:tr h="294593">
                <a:tc>
                  <a:txBody>
                    <a:bodyPr/>
                    <a:lstStyle/>
                    <a:p>
                      <a:pPr algn="l" fontAlgn="t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Prioritering af opgaver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5,7%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7551262"/>
                  </a:ext>
                </a:extLst>
              </a:tr>
              <a:tr h="267550">
                <a:tc>
                  <a:txBody>
                    <a:bodyPr/>
                    <a:lstStyle/>
                    <a:p>
                      <a:pPr algn="l" fontAlgn="t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Øget fleksibilitet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5,7%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9109860"/>
                  </a:ext>
                </a:extLst>
              </a:tr>
              <a:tr h="257815">
                <a:tc>
                  <a:txBody>
                    <a:bodyPr/>
                    <a:lstStyle/>
                    <a:p>
                      <a:pPr algn="l" fontAlgn="t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Større fokus på fastholdelse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3,6%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963822"/>
                  </a:ext>
                </a:extLst>
              </a:tr>
              <a:tr h="268342">
                <a:tc>
                  <a:txBody>
                    <a:bodyPr/>
                    <a:lstStyle/>
                    <a:p>
                      <a:pPr algn="l" fontAlgn="t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Forbedret muligheder for intern rokering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3,6%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438888"/>
                  </a:ext>
                </a:extLst>
              </a:tr>
              <a:tr h="393456">
                <a:tc>
                  <a:txBody>
                    <a:bodyPr/>
                    <a:lstStyle/>
                    <a:p>
                      <a:pPr algn="l" fontAlgn="t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Transparens i beslutninger og tydeligere kommunikation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3,1%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831366"/>
                  </a:ext>
                </a:extLst>
              </a:tr>
            </a:tbl>
          </a:graphicData>
        </a:graphic>
      </p:graphicFrame>
      <p:sp>
        <p:nvSpPr>
          <p:cNvPr id="6" name="Rektangel: afrundede hjørner 5">
            <a:extLst>
              <a:ext uri="{FF2B5EF4-FFF2-40B4-BE49-F238E27FC236}">
                <a16:creationId xmlns:a16="http://schemas.microsoft.com/office/drawing/2014/main" id="{288D5A0E-4FBB-4B35-8915-AEB7064BC7BC}"/>
              </a:ext>
            </a:extLst>
          </p:cNvPr>
          <p:cNvSpPr/>
          <p:nvPr/>
        </p:nvSpPr>
        <p:spPr>
          <a:xfrm>
            <a:off x="6655775" y="1888029"/>
            <a:ext cx="5204459" cy="425595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>
                <a:latin typeface="+mj-lt"/>
              </a:rPr>
              <a:t>Samlet antal kommentarer til spørgsmålet: 192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949C1FA-0B20-41A3-AE5F-D626D6E32A3C}"/>
              </a:ext>
            </a:extLst>
          </p:cNvPr>
          <p:cNvSpPr/>
          <p:nvPr/>
        </p:nvSpPr>
        <p:spPr>
          <a:xfrm>
            <a:off x="6655775" y="255903"/>
            <a:ext cx="510021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800" u="sng" dirty="0">
                <a:solidFill>
                  <a:schemeClr val="bg2"/>
                </a:solidFill>
                <a:latin typeface="+mj-lt"/>
              </a:rPr>
              <a:t>Spørgsmål 2</a:t>
            </a:r>
          </a:p>
          <a:p>
            <a:r>
              <a:rPr lang="da-DK" sz="2800" i="1" dirty="0">
                <a:solidFill>
                  <a:schemeClr val="bg2"/>
                </a:solidFill>
                <a:latin typeface="+mj-lt"/>
              </a:rPr>
              <a:t>Hvordan bliver vi en bedre arbejdsplads?</a:t>
            </a:r>
          </a:p>
        </p:txBody>
      </p:sp>
    </p:spTree>
    <p:extLst>
      <p:ext uri="{BB962C8B-B14F-4D97-AF65-F5344CB8AC3E}">
        <p14:creationId xmlns:p14="http://schemas.microsoft.com/office/powerpoint/2010/main" val="2230571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D5EE19-0B8E-4731-A72A-00075327E9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0998" y="585627"/>
            <a:ext cx="10035496" cy="2046196"/>
          </a:xfrm>
        </p:spPr>
        <p:txBody>
          <a:bodyPr/>
          <a:lstStyle/>
          <a:p>
            <a:r>
              <a:rPr lang="da-DK" sz="4400" u="sng" dirty="0"/>
              <a:t>Spørgsmål 3</a:t>
            </a:r>
            <a:br>
              <a:rPr lang="da-DK" sz="4800" dirty="0"/>
            </a:br>
            <a:r>
              <a:rPr lang="da-DK" sz="4400" i="1" dirty="0"/>
              <a:t>Vil du anbefale departementet som arbejdsplads til andre?</a:t>
            </a:r>
            <a:endParaRPr lang="da-DK" sz="4800" i="1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233870E-089E-44DB-A859-F31A8C4596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2114498"/>
              </p:ext>
            </p:extLst>
          </p:nvPr>
        </p:nvGraphicFramePr>
        <p:xfrm>
          <a:off x="750376" y="3229875"/>
          <a:ext cx="8083687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1E859F39-40BD-46B5-99B8-865FC9B556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160203"/>
              </p:ext>
            </p:extLst>
          </p:nvPr>
        </p:nvGraphicFramePr>
        <p:xfrm>
          <a:off x="8243300" y="2631823"/>
          <a:ext cx="2493194" cy="25844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3194">
                  <a:extLst>
                    <a:ext uri="{9D8B030D-6E8A-4147-A177-3AD203B41FA5}">
                      <a16:colId xmlns:a16="http://schemas.microsoft.com/office/drawing/2014/main" val="1362905082"/>
                    </a:ext>
                  </a:extLst>
                </a:gridCol>
              </a:tblGrid>
              <a:tr h="694686">
                <a:tc>
                  <a:txBody>
                    <a:bodyPr/>
                    <a:lstStyle/>
                    <a:p>
                      <a:pPr algn="ctr"/>
                      <a:r>
                        <a:rPr lang="da-DK" sz="1800" dirty="0">
                          <a:latin typeface="+mj-lt"/>
                        </a:rPr>
                        <a:t>Respondenter</a:t>
                      </a:r>
                      <a:endParaRPr lang="da-DK" sz="1200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40561"/>
                  </a:ext>
                </a:extLst>
              </a:tr>
              <a:tr h="694686">
                <a:tc>
                  <a:txBody>
                    <a:bodyPr/>
                    <a:lstStyle/>
                    <a:p>
                      <a:pPr algn="ctr"/>
                      <a:endParaRPr lang="da-DK" sz="1400" dirty="0">
                        <a:latin typeface="+mj-lt"/>
                      </a:endParaRPr>
                    </a:p>
                    <a:p>
                      <a:pPr algn="ctr"/>
                      <a:endParaRPr lang="da-DK" sz="1400" dirty="0">
                        <a:latin typeface="+mj-lt"/>
                      </a:endParaRPr>
                    </a:p>
                    <a:p>
                      <a:pPr algn="ctr"/>
                      <a:r>
                        <a:rPr lang="da-DK" sz="1400" dirty="0">
                          <a:latin typeface="+mj-lt"/>
                        </a:rPr>
                        <a:t>147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0200589"/>
                  </a:ext>
                </a:extLst>
              </a:tr>
              <a:tr h="694686">
                <a:tc>
                  <a:txBody>
                    <a:bodyPr/>
                    <a:lstStyle/>
                    <a:p>
                      <a:pPr algn="ctr"/>
                      <a:endParaRPr lang="da-DK" sz="1400" dirty="0">
                        <a:latin typeface="+mj-lt"/>
                      </a:endParaRPr>
                    </a:p>
                    <a:p>
                      <a:pPr algn="ctr"/>
                      <a:endParaRPr lang="da-DK" sz="1400" dirty="0">
                        <a:latin typeface="+mj-lt"/>
                      </a:endParaRPr>
                    </a:p>
                    <a:p>
                      <a:pPr algn="ctr"/>
                      <a:endParaRPr lang="da-DK" sz="1400" dirty="0">
                        <a:latin typeface="+mj-lt"/>
                      </a:endParaRPr>
                    </a:p>
                    <a:p>
                      <a:pPr algn="ctr"/>
                      <a:endParaRPr lang="da-DK" sz="1400" dirty="0">
                        <a:latin typeface="+mj-lt"/>
                      </a:endParaRPr>
                    </a:p>
                    <a:p>
                      <a:pPr algn="ctr"/>
                      <a:r>
                        <a:rPr lang="da-DK" sz="1400" dirty="0">
                          <a:latin typeface="+mj-lt"/>
                        </a:rPr>
                        <a:t>45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0176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3964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A19B032F-881C-4142-BD92-A32BA07A07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5" y="1974733"/>
            <a:ext cx="4679950" cy="4314825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1400" dirty="0">
                <a:latin typeface="Segoe UI Black" panose="020B0A02040204020203" pitchFamily="34" charset="0"/>
                <a:ea typeface="Segoe UI Black" panose="020B0A02040204020203" pitchFamily="34" charset="0"/>
              </a:rPr>
              <a:t>Meningsfulde og spændende opgaver/arbejdsplads: </a:t>
            </a:r>
            <a:r>
              <a:rPr lang="da-DK" sz="1400" i="1" dirty="0">
                <a:latin typeface="+mn-lt"/>
                <a:ea typeface="Segoe UI Black" panose="020B0A02040204020203" pitchFamily="34" charset="0"/>
              </a:rPr>
              <a:t>Glæde ved opgaver, og arbejdspladsen generelt.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1400" dirty="0">
                <a:latin typeface="Segoe UI Black" panose="020B0A02040204020203" pitchFamily="34" charset="0"/>
                <a:ea typeface="Segoe UI Black" panose="020B0A02040204020203" pitchFamily="34" charset="0"/>
              </a:rPr>
              <a:t>Gode/dygtige kolleger: </a:t>
            </a:r>
            <a:r>
              <a:rPr lang="da-DK" sz="1400" i="1" dirty="0">
                <a:latin typeface="+mn-lt"/>
                <a:ea typeface="Segoe UI Black" panose="020B0A02040204020203" pitchFamily="34" charset="0"/>
              </a:rPr>
              <a:t>Vedrørende kolleger og samarbejdet med dem.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1400" dirty="0">
                <a:latin typeface="Segoe UI Black" panose="020B0A02040204020203" pitchFamily="34" charset="0"/>
                <a:ea typeface="Segoe UI Black" panose="020B0A02040204020203" pitchFamily="34" charset="0"/>
              </a:rPr>
              <a:t>Advarer om højt tempo og arbejdspres/dårligt arbejdsmiljø: </a:t>
            </a:r>
            <a:r>
              <a:rPr lang="da-DK" sz="1400" i="1" dirty="0">
                <a:latin typeface="+mn-lt"/>
                <a:ea typeface="Segoe UI Black" panose="020B0A02040204020203" pitchFamily="34" charset="0"/>
              </a:rPr>
              <a:t>Ofte svar med ”ja, men…”. Nogle som ville have skrevet ved ikke er også inden for denne kategori.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1400" dirty="0">
                <a:latin typeface="Segoe UI Black" panose="020B0A02040204020203" pitchFamily="34" charset="0"/>
                <a:ea typeface="Segoe UI Black" panose="020B0A02040204020203" pitchFamily="34" charset="0"/>
              </a:rPr>
              <a:t>Udviklings- og/eller karrieremuligheder: </a:t>
            </a:r>
            <a:r>
              <a:rPr lang="da-DK" sz="1400" i="1" dirty="0">
                <a:latin typeface="+mn-lt"/>
                <a:ea typeface="Segoe UI Black" panose="020B0A02040204020203" pitchFamily="34" charset="0"/>
              </a:rPr>
              <a:t>Glad for læringen og udviklingen på arbejdspladsen.</a:t>
            </a:r>
          </a:p>
          <a:p>
            <a:pPr marL="342900" indent="-342900">
              <a:lnSpc>
                <a:spcPct val="150000"/>
              </a:lnSpc>
            </a:pPr>
            <a:r>
              <a:rPr lang="da-DK" sz="1400" dirty="0">
                <a:latin typeface="Segoe UI Black" panose="020B0A02040204020203" pitchFamily="34" charset="0"/>
                <a:ea typeface="Segoe UI Black" panose="020B0A02040204020203" pitchFamily="34" charset="0"/>
              </a:rPr>
              <a:t>Tæt på det politiske maskinrum: </a:t>
            </a:r>
            <a:r>
              <a:rPr lang="da-DK" sz="1400" i="1" dirty="0"/>
              <a:t>At arbejde tæt på de vigtige dagsordener i samfundet.</a:t>
            </a: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342900" indent="-342900">
              <a:lnSpc>
                <a:spcPct val="150000"/>
              </a:lnSpc>
            </a:pPr>
            <a:r>
              <a:rPr lang="da-DK" sz="1400" dirty="0">
                <a:latin typeface="Segoe UI Black" panose="020B0A02040204020203" pitchFamily="34" charset="0"/>
                <a:ea typeface="Segoe UI Black" panose="020B0A02040204020203" pitchFamily="34" charset="0"/>
              </a:rPr>
              <a:t>Gode ledere: </a:t>
            </a:r>
            <a:r>
              <a:rPr lang="da-DK" sz="1400" i="1" dirty="0"/>
              <a:t>Kommentarer om at man har gode/dygtige/kompetente ledere og mulighed for sparring. </a:t>
            </a: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824AC6-58E4-4AA6-91AC-3BE0BAAD4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07138"/>
            <a:ext cx="4679950" cy="900000"/>
          </a:xfrm>
        </p:spPr>
        <p:txBody>
          <a:bodyPr/>
          <a:lstStyle/>
          <a:p>
            <a:r>
              <a:rPr lang="da-DK" sz="2400" dirty="0"/>
              <a:t>Hvad indeholder de enkelte kategorier af kommentarer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CA7057F3-68D4-41B0-9454-EF6638F107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190365"/>
              </p:ext>
            </p:extLst>
          </p:nvPr>
        </p:nvGraphicFramePr>
        <p:xfrm>
          <a:off x="6816727" y="2917001"/>
          <a:ext cx="4623286" cy="3270738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837704">
                  <a:extLst>
                    <a:ext uri="{9D8B030D-6E8A-4147-A177-3AD203B41FA5}">
                      <a16:colId xmlns:a16="http://schemas.microsoft.com/office/drawing/2014/main" val="1850633048"/>
                    </a:ext>
                  </a:extLst>
                </a:gridCol>
                <a:gridCol w="892791">
                  <a:extLst>
                    <a:ext uri="{9D8B030D-6E8A-4147-A177-3AD203B41FA5}">
                      <a16:colId xmlns:a16="http://schemas.microsoft.com/office/drawing/2014/main" val="4239357933"/>
                    </a:ext>
                  </a:extLst>
                </a:gridCol>
                <a:gridCol w="892791">
                  <a:extLst>
                    <a:ext uri="{9D8B030D-6E8A-4147-A177-3AD203B41FA5}">
                      <a16:colId xmlns:a16="http://schemas.microsoft.com/office/drawing/2014/main" val="3575104329"/>
                    </a:ext>
                  </a:extLst>
                </a:gridCol>
              </a:tblGrid>
              <a:tr h="504734">
                <a:tc>
                  <a:txBody>
                    <a:bodyPr/>
                    <a:lstStyle/>
                    <a:p>
                      <a:pPr algn="l" fontAlgn="ctr"/>
                      <a:r>
                        <a:rPr lang="da-DK" sz="11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Kategorier af kommentarer</a:t>
                      </a:r>
                      <a:endParaRPr lang="da-DK" sz="11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5048" marR="5048" marT="50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900" u="none" strike="noStrike" dirty="0">
                          <a:effectLst/>
                          <a:latin typeface="+mj-lt"/>
                        </a:rPr>
                        <a:t>Antal kommentarer</a:t>
                      </a:r>
                      <a:endParaRPr lang="da-DK" sz="9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5048" marR="5048" marT="50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Procent af kommentarer</a:t>
                      </a:r>
                    </a:p>
                  </a:txBody>
                  <a:tcPr marL="5048" marR="5048" marT="50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721010"/>
                  </a:ext>
                </a:extLst>
              </a:tr>
              <a:tr h="556818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Meningsfulde og spændende opgaver/spændende arbejdsplads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43,0%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644853"/>
                  </a:ext>
                </a:extLst>
              </a:tr>
              <a:tr h="40850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Gode/dygtige kolleger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22,1%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017373"/>
                  </a:ext>
                </a:extLst>
              </a:tr>
              <a:tr h="40850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Advarer om højt tempo og arbejdspres/dårligt arbejdsmiljø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22,1%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40749"/>
                  </a:ext>
                </a:extLst>
              </a:tr>
              <a:tr h="408506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Udviklings- og/eller karrieremuligheder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19,8%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316352"/>
                  </a:ext>
                </a:extLst>
              </a:tr>
              <a:tr h="508168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Tæt på det politiske maskinrum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11,6%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627150"/>
                  </a:ext>
                </a:extLst>
              </a:tr>
              <a:tr h="475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Gode ledere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2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3,5%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662725"/>
                  </a:ext>
                </a:extLst>
              </a:tr>
            </a:tbl>
          </a:graphicData>
        </a:graphic>
      </p:graphicFrame>
      <p:sp>
        <p:nvSpPr>
          <p:cNvPr id="6" name="Rektangel: afrundede hjørner 5">
            <a:extLst>
              <a:ext uri="{FF2B5EF4-FFF2-40B4-BE49-F238E27FC236}">
                <a16:creationId xmlns:a16="http://schemas.microsoft.com/office/drawing/2014/main" id="{367C9AAF-BBA0-44DC-8D96-C3B817F04EDA}"/>
              </a:ext>
            </a:extLst>
          </p:cNvPr>
          <p:cNvSpPr/>
          <p:nvPr/>
        </p:nvSpPr>
        <p:spPr>
          <a:xfrm>
            <a:off x="6816726" y="1974733"/>
            <a:ext cx="4623287" cy="685800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>
                <a:latin typeface="+mj-lt"/>
              </a:rPr>
              <a:t>Antal kommentarer: 86 (147 svarer ja til at kunne anbefale ISM som arbejdsplads)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C4BFF3E3-5183-4AD7-87B8-410CBF9029CE}"/>
              </a:ext>
            </a:extLst>
          </p:cNvPr>
          <p:cNvSpPr/>
          <p:nvPr/>
        </p:nvSpPr>
        <p:spPr>
          <a:xfrm>
            <a:off x="6816725" y="753031"/>
            <a:ext cx="46232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800" u="sng" dirty="0">
                <a:solidFill>
                  <a:schemeClr val="bg2"/>
                </a:solidFill>
                <a:latin typeface="+mj-lt"/>
              </a:rPr>
              <a:t>Spørgsmål 4</a:t>
            </a:r>
          </a:p>
          <a:p>
            <a:r>
              <a:rPr lang="da-DK" sz="2800" i="1" dirty="0">
                <a:solidFill>
                  <a:schemeClr val="bg2"/>
                </a:solidFill>
                <a:latin typeface="+mj-lt"/>
              </a:rPr>
              <a:t>Hvis ja, uddyb gerne</a:t>
            </a:r>
          </a:p>
        </p:txBody>
      </p:sp>
    </p:spTree>
    <p:extLst>
      <p:ext uri="{BB962C8B-B14F-4D97-AF65-F5344CB8AC3E}">
        <p14:creationId xmlns:p14="http://schemas.microsoft.com/office/powerpoint/2010/main" val="1367368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824AC6-58E4-4AA6-91AC-3BE0BAAD4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6726" y="772352"/>
            <a:ext cx="4679949" cy="900000"/>
          </a:xfrm>
        </p:spPr>
        <p:txBody>
          <a:bodyPr/>
          <a:lstStyle/>
          <a:p>
            <a:r>
              <a:rPr lang="da-DK" sz="2400" dirty="0"/>
              <a:t>Hvad indeholder de enkelte kategorier af kommentarer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19B032F-881C-4142-BD92-A32BA07A07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16726" y="2090278"/>
            <a:ext cx="4679950" cy="4314825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1400" dirty="0">
                <a:latin typeface="Segoe UI Black" panose="020B0A02040204020203" pitchFamily="34" charset="0"/>
                <a:ea typeface="Segoe UI Black" panose="020B0A02040204020203" pitchFamily="34" charset="0"/>
              </a:rPr>
              <a:t>Højt arbejdspres</a:t>
            </a:r>
            <a:r>
              <a:rPr lang="da-DK" sz="1400" dirty="0">
                <a:latin typeface="+mn-lt"/>
                <a:ea typeface="Segoe UI Black" panose="020B0A02040204020203" pitchFamily="34" charset="0"/>
              </a:rPr>
              <a:t>:</a:t>
            </a:r>
            <a:r>
              <a:rPr lang="da-DK" sz="1400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da-DK" sz="1400" i="1" dirty="0">
                <a:latin typeface="+mn-lt"/>
                <a:ea typeface="Segoe UI Black" panose="020B0A02040204020203" pitchFamily="34" charset="0"/>
              </a:rPr>
              <a:t>Beskrivelser af travlhed, højt pres og høj arbejdsbelastning. Mangel på ressourcer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1400" dirty="0">
                <a:latin typeface="Segoe UI Black" panose="020B0A02040204020203" pitchFamily="34" charset="0"/>
                <a:ea typeface="Segoe UI Black" panose="020B0A02040204020203" pitchFamily="34" charset="0"/>
              </a:rPr>
              <a:t>Mistrivsel</a:t>
            </a:r>
            <a:r>
              <a:rPr lang="da-DK" sz="1400" dirty="0">
                <a:latin typeface="+mn-lt"/>
                <a:ea typeface="Segoe UI Black" panose="020B0A02040204020203" pitchFamily="34" charset="0"/>
              </a:rPr>
              <a:t>: </a:t>
            </a:r>
            <a:r>
              <a:rPr lang="da-DK" sz="1400" i="1" dirty="0">
                <a:latin typeface="+mn-lt"/>
                <a:ea typeface="Segoe UI Black" panose="020B0A02040204020203" pitchFamily="34" charset="0"/>
              </a:rPr>
              <a:t>Beskrivelser af mistrivsel generelt (ikke hos respondenten nødvendigvis), beskrivelser af stress, eller tidligere stress.</a:t>
            </a:r>
          </a:p>
          <a:p>
            <a:pPr marL="342900" indent="-342900">
              <a:lnSpc>
                <a:spcPct val="150000"/>
              </a:lnSpc>
            </a:pPr>
            <a:r>
              <a:rPr lang="da-DK" sz="1400" dirty="0">
                <a:latin typeface="Segoe UI Black" panose="020B0A02040204020203" pitchFamily="34" charset="0"/>
                <a:ea typeface="Segoe UI Black" panose="020B0A02040204020203" pitchFamily="34" charset="0"/>
              </a:rPr>
              <a:t>Utilfredsstillende ledelse</a:t>
            </a:r>
            <a:r>
              <a:rPr lang="da-DK" sz="1400" dirty="0">
                <a:latin typeface="+mn-lt"/>
                <a:ea typeface="Segoe UI Black" panose="020B0A02040204020203" pitchFamily="34" charset="0"/>
              </a:rPr>
              <a:t>: </a:t>
            </a:r>
            <a:r>
              <a:rPr lang="da-DK" sz="1400" i="1" dirty="0">
                <a:latin typeface="+mn-lt"/>
                <a:ea typeface="Segoe UI Black" panose="020B0A02040204020203" pitchFamily="34" charset="0"/>
              </a:rPr>
              <a:t>Mangel på ledelse der tager handling på det høje pres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1400" dirty="0">
                <a:latin typeface="Segoe UI Black" panose="020B0A02040204020203" pitchFamily="34" charset="0"/>
                <a:ea typeface="Segoe UI Black" panose="020B0A02040204020203" pitchFamily="34" charset="0"/>
              </a:rPr>
              <a:t>Organisering</a:t>
            </a:r>
            <a:r>
              <a:rPr lang="da-DK" sz="1400" dirty="0">
                <a:latin typeface="+mn-lt"/>
                <a:ea typeface="Segoe UI Black" panose="020B0A02040204020203" pitchFamily="34" charset="0"/>
              </a:rPr>
              <a:t>:</a:t>
            </a:r>
            <a:r>
              <a:rPr lang="da-DK" sz="1400" dirty="0"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da-DK" sz="1400" i="1" dirty="0">
                <a:latin typeface="+mn-lt"/>
                <a:ea typeface="Segoe UI Black" panose="020B0A02040204020203" pitchFamily="34" charset="0"/>
              </a:rPr>
              <a:t>Oplevelser af organisationsændringer og organisering generelt, som ikke er tilpasset behovet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1400" dirty="0">
                <a:latin typeface="Segoe UI Black" panose="020B0A02040204020203" pitchFamily="34" charset="0"/>
                <a:ea typeface="Segoe UI Black" panose="020B0A02040204020203" pitchFamily="34" charset="0"/>
              </a:rPr>
              <a:t>Manglende fleksibilitet</a:t>
            </a:r>
            <a:r>
              <a:rPr lang="da-DK" sz="1400" dirty="0">
                <a:latin typeface="+mn-lt"/>
                <a:ea typeface="Segoe UI Black" panose="020B0A02040204020203" pitchFamily="34" charset="0"/>
              </a:rPr>
              <a:t>: </a:t>
            </a:r>
            <a:r>
              <a:rPr lang="da-DK" sz="1400" i="1" dirty="0">
                <a:latin typeface="+mn-lt"/>
                <a:ea typeface="Segoe UI Black" panose="020B0A02040204020203" pitchFamily="34" charset="0"/>
              </a:rPr>
              <a:t>Oplever ikke balance mellem arbejdstid/fritid og forståelse for privatliv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a-DK" sz="1400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CA7057F3-68D4-41B0-9454-EF6638F107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019730"/>
              </p:ext>
            </p:extLst>
          </p:nvPr>
        </p:nvGraphicFramePr>
        <p:xfrm>
          <a:off x="562708" y="2880902"/>
          <a:ext cx="4605704" cy="2394069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2826912">
                  <a:extLst>
                    <a:ext uri="{9D8B030D-6E8A-4147-A177-3AD203B41FA5}">
                      <a16:colId xmlns:a16="http://schemas.microsoft.com/office/drawing/2014/main" val="1850633048"/>
                    </a:ext>
                  </a:extLst>
                </a:gridCol>
                <a:gridCol w="889396">
                  <a:extLst>
                    <a:ext uri="{9D8B030D-6E8A-4147-A177-3AD203B41FA5}">
                      <a16:colId xmlns:a16="http://schemas.microsoft.com/office/drawing/2014/main" val="4239357933"/>
                    </a:ext>
                  </a:extLst>
                </a:gridCol>
                <a:gridCol w="889396">
                  <a:extLst>
                    <a:ext uri="{9D8B030D-6E8A-4147-A177-3AD203B41FA5}">
                      <a16:colId xmlns:a16="http://schemas.microsoft.com/office/drawing/2014/main" val="517797348"/>
                    </a:ext>
                  </a:extLst>
                </a:gridCol>
              </a:tblGrid>
              <a:tr h="474379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00" u="none" strike="noStrike" kern="1200" dirty="0">
                          <a:solidFill>
                            <a:schemeClr val="l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Kategorier af kommentarer</a:t>
                      </a:r>
                      <a:endParaRPr lang="da-DK" sz="1100" b="1" i="0" u="none" strike="noStrike" kern="1200" dirty="0">
                        <a:solidFill>
                          <a:srgbClr val="FFFFFF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048" marR="5048" marT="50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900" u="none" strike="noStrike" dirty="0">
                          <a:effectLst/>
                          <a:latin typeface="+mj-lt"/>
                        </a:rPr>
                        <a:t>Antal kommentarer</a:t>
                      </a:r>
                      <a:endParaRPr lang="da-DK" sz="9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5048" marR="5048" marT="50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9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Procent af kommentarer</a:t>
                      </a:r>
                    </a:p>
                  </a:txBody>
                  <a:tcPr marL="5048" marR="5048" marT="50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721010"/>
                  </a:ext>
                </a:extLst>
              </a:tr>
              <a:tr h="383938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Højt arbejdspres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37,8%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644853"/>
                  </a:ext>
                </a:extLst>
              </a:tr>
              <a:tr h="383938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Mistrivsel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35,1%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017373"/>
                  </a:ext>
                </a:extLst>
              </a:tr>
              <a:tr h="383938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Utilfredsstillende ledelse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13,5%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40749"/>
                  </a:ext>
                </a:extLst>
              </a:tr>
              <a:tr h="383938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Organisering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10,8%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316352"/>
                  </a:ext>
                </a:extLst>
              </a:tr>
              <a:tr h="383938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Manglende fleksibilitet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400" b="0" i="0" u="none" strike="noStrike" dirty="0">
                          <a:solidFill>
                            <a:schemeClr val="bg2"/>
                          </a:solidFill>
                          <a:effectLst/>
                          <a:latin typeface="+mn-lt"/>
                        </a:rPr>
                        <a:t>5,4%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627150"/>
                  </a:ext>
                </a:extLst>
              </a:tr>
            </a:tbl>
          </a:graphicData>
        </a:graphic>
      </p:graphicFrame>
      <p:sp>
        <p:nvSpPr>
          <p:cNvPr id="6" name="Rektangel: afrundede hjørner 5">
            <a:extLst>
              <a:ext uri="{FF2B5EF4-FFF2-40B4-BE49-F238E27FC236}">
                <a16:creationId xmlns:a16="http://schemas.microsoft.com/office/drawing/2014/main" id="{5580088F-B906-4335-B4DE-DD1828342C09}"/>
              </a:ext>
            </a:extLst>
          </p:cNvPr>
          <p:cNvSpPr/>
          <p:nvPr/>
        </p:nvSpPr>
        <p:spPr>
          <a:xfrm>
            <a:off x="562708" y="2090278"/>
            <a:ext cx="4605704" cy="694320"/>
          </a:xfrm>
          <a:prstGeom prst="roundRect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>
                <a:latin typeface="+mj-lt"/>
              </a:rPr>
              <a:t>Antal kommentarer: 37 (45 svarer nej til at kunne anbefale ISM som arbejdsplads)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4AD42569-729E-455B-BD91-3392AF23C8D8}"/>
              </a:ext>
            </a:extLst>
          </p:cNvPr>
          <p:cNvSpPr/>
          <p:nvPr/>
        </p:nvSpPr>
        <p:spPr>
          <a:xfrm>
            <a:off x="562708" y="772352"/>
            <a:ext cx="405431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2800" u="sng" dirty="0">
                <a:solidFill>
                  <a:schemeClr val="bg2"/>
                </a:solidFill>
                <a:latin typeface="+mj-lt"/>
              </a:rPr>
              <a:t>Spørgsmål 5</a:t>
            </a:r>
          </a:p>
          <a:p>
            <a:r>
              <a:rPr lang="da-DK" sz="2800" i="1" dirty="0">
                <a:solidFill>
                  <a:schemeClr val="bg2"/>
                </a:solidFill>
                <a:latin typeface="+mj-lt"/>
              </a:rPr>
              <a:t>Hvis nej, uddyb gerne</a:t>
            </a:r>
          </a:p>
        </p:txBody>
      </p:sp>
    </p:spTree>
    <p:extLst>
      <p:ext uri="{BB962C8B-B14F-4D97-AF65-F5344CB8AC3E}">
        <p14:creationId xmlns:p14="http://schemas.microsoft.com/office/powerpoint/2010/main" val="1100484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Y_DK_PowerPointSkabelon_Dec2022.potx" id="{578596CB-D477-4719-AC75-DDD121CC3C7C}" vid="{3ED8C909-C240-4694-9DC7-042367771F8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Word_DK_PowerPointSkabelon_Dec2022</Template>
  <TotalTime>3883</TotalTime>
  <Words>1197</Words>
  <Application>Microsoft Office PowerPoint</Application>
  <PresentationFormat>Widescreen</PresentationFormat>
  <Paragraphs>204</Paragraphs>
  <Slides>11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13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11</vt:i4>
      </vt:variant>
    </vt:vector>
  </HeadingPairs>
  <TitlesOfParts>
    <vt:vector size="25" baseType="lpstr">
      <vt:lpstr>Arial</vt:lpstr>
      <vt:lpstr>Arial Narrow</vt:lpstr>
      <vt:lpstr>Calibri</vt:lpstr>
      <vt:lpstr>Calibri Light</vt:lpstr>
      <vt:lpstr>Poppins</vt:lpstr>
      <vt:lpstr>Poppins Black</vt:lpstr>
      <vt:lpstr>Poppins Light</vt:lpstr>
      <vt:lpstr>Poppins SemiBold</vt:lpstr>
      <vt:lpstr>Republic</vt:lpstr>
      <vt:lpstr>Segoe UI</vt:lpstr>
      <vt:lpstr>Segoe UI Black</vt:lpstr>
      <vt:lpstr>Segoe UI Semibold</vt:lpstr>
      <vt:lpstr>Segoe UI Semilight</vt:lpstr>
      <vt:lpstr>Office-tema</vt:lpstr>
      <vt:lpstr>Opfølgning på  spørgeskemaundersøgelse (VOX POP) i ISM</vt:lpstr>
      <vt:lpstr>Undersøgelsens formål</vt:lpstr>
      <vt:lpstr>Svarprocent</vt:lpstr>
      <vt:lpstr>Resultater fra undersøgelsens fem spørgsmål</vt:lpstr>
      <vt:lpstr>Hvad indeholder de enkelte kategorier af kommentarer</vt:lpstr>
      <vt:lpstr>Hvad indeholder de enkelte kategorier af kommentarer</vt:lpstr>
      <vt:lpstr>Spørgsmål 3 Vil du anbefale departementet som arbejdsplads til andre?</vt:lpstr>
      <vt:lpstr>Hvad indeholder de enkelte kategorier af kommentarer</vt:lpstr>
      <vt:lpstr>Hvad indeholder de enkelte kategorier af kommentarer</vt:lpstr>
      <vt:lpstr>Udvalgte resultater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Nanna Luna Breinholt Friediger</dc:creator>
  <cp:lastModifiedBy>Filip Strunge Steffensen</cp:lastModifiedBy>
  <cp:revision>369</cp:revision>
  <cp:lastPrinted>2025-09-24T07:13:11Z</cp:lastPrinted>
  <dcterms:created xsi:type="dcterms:W3CDTF">2024-02-09T12:00:53Z</dcterms:created>
  <dcterms:modified xsi:type="dcterms:W3CDTF">2025-11-12T12:20:28Z</dcterms:modified>
</cp:coreProperties>
</file>