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43" r:id="rId2"/>
    <p:sldId id="436" r:id="rId3"/>
    <p:sldId id="438" r:id="rId4"/>
    <p:sldId id="437" r:id="rId5"/>
    <p:sldId id="439" r:id="rId6"/>
  </p:sldIdLst>
  <p:sldSz cx="12192000" cy="6858000"/>
  <p:notesSz cx="6858000" cy="9144000"/>
  <p:custDataLst>
    <p:tags r:id="rId9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scha Maria Noomi Löwenstein" initials="SMNL" lastIdx="10" clrIdx="0">
    <p:extLst>
      <p:ext uri="{19B8F6BF-5375-455C-9EA6-DF929625EA0E}">
        <p15:presenceInfo xmlns:p15="http://schemas.microsoft.com/office/powerpoint/2012/main" userId="S-1-5-21-2100284113-1573851820-878952375-4284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0FF"/>
    <a:srgbClr val="EAF7FF"/>
    <a:srgbClr val="393B3D"/>
    <a:srgbClr val="052C44"/>
    <a:srgbClr val="042C44"/>
    <a:srgbClr val="0D2236"/>
    <a:srgbClr val="001D31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6821" autoAdjust="0"/>
  </p:normalViewPr>
  <p:slideViewPr>
    <p:cSldViewPr snapToGrid="0" showGuides="1">
      <p:cViewPr varScale="1">
        <p:scale>
          <a:sx n="116" d="100"/>
          <a:sy n="116" d="100"/>
        </p:scale>
        <p:origin x="24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31. januar 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31. januar 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31. januar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31. januar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31. januar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31. januar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31. januar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31. januar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31. januar 2025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10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FD042AE-25F6-41F4-B7AD-B1BBD165E2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2278156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think-cell Slide" r:id="rId102" imgW="353" imgH="353" progId="TCLayout.ActiveDocument.1">
                  <p:embed/>
                </p:oleObj>
              </mc:Choice>
              <mc:Fallback>
                <p:oleObj name="think-cell Slide" r:id="rId102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8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77A234-A792-4897-B725-9618BBE64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Organizational</a:t>
            </a:r>
            <a:br>
              <a:rPr lang="en-US" dirty="0"/>
            </a:br>
            <a:r>
              <a:rPr lang="en-US" dirty="0"/>
              <a:t>charts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3450822-E447-43C7-80CE-768BEA9396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5937" y="5581759"/>
            <a:ext cx="4442046" cy="850038"/>
          </a:xfrm>
        </p:spPr>
        <p:txBody>
          <a:bodyPr/>
          <a:lstStyle/>
          <a:p>
            <a:r>
              <a:rPr lang="en-US" b="1" dirty="0">
                <a:latin typeface="Poppins ExtraBold" panose="020B0604020202020204" charset="0"/>
                <a:cs typeface="Poppins ExtraBold" panose="020B0604020202020204" charset="0"/>
              </a:rPr>
              <a:t>January 2025</a:t>
            </a:r>
          </a:p>
          <a:p>
            <a:endParaRPr lang="en-US" sz="1200" b="1" dirty="0"/>
          </a:p>
          <a:p>
            <a:r>
              <a:rPr lang="en-US" sz="1200" dirty="0"/>
              <a:t>Ministry of the Interior and Health of Denmark</a:t>
            </a:r>
          </a:p>
          <a:p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355508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3CE52C3-E886-4F6B-B20E-25915BDA8AC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92770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94B01340-8F5C-427A-AAB0-BA4986A457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US" dirty="0"/>
              <a:t>Organizational chart of the ministerial area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0254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82810E31-18F4-4AF9-8E3D-15E26FA3F307}"/>
              </a:ext>
            </a:extLst>
          </p:cNvPr>
          <p:cNvGrpSpPr/>
          <p:nvPr/>
        </p:nvGrpSpPr>
        <p:grpSpPr>
          <a:xfrm>
            <a:off x="1794116" y="333065"/>
            <a:ext cx="8085488" cy="1502736"/>
            <a:chOff x="1060230" y="481403"/>
            <a:chExt cx="10063573" cy="1818711"/>
          </a:xfrm>
        </p:grpSpPr>
        <p:sp>
          <p:nvSpPr>
            <p:cNvPr id="3" name="Oval 92">
              <a:extLst>
                <a:ext uri="{FF2B5EF4-FFF2-40B4-BE49-F238E27FC236}">
                  <a16:creationId xmlns:a16="http://schemas.microsoft.com/office/drawing/2014/main" id="{B0C9E9D8-11CF-411D-8F44-36441A43CCF1}"/>
                </a:ext>
              </a:extLst>
            </p:cNvPr>
            <p:cNvSpPr/>
            <p:nvPr/>
          </p:nvSpPr>
          <p:spPr>
            <a:xfrm>
              <a:off x="5412840" y="481403"/>
              <a:ext cx="1358352" cy="135835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D41F8856-A34F-42B9-BED8-37647D7D7319}"/>
                </a:ext>
              </a:extLst>
            </p:cNvPr>
            <p:cNvGrpSpPr/>
            <p:nvPr/>
          </p:nvGrpSpPr>
          <p:grpSpPr>
            <a:xfrm>
              <a:off x="1060230" y="985787"/>
              <a:ext cx="10063573" cy="1314327"/>
              <a:chOff x="1060230" y="985787"/>
              <a:chExt cx="10063573" cy="1314327"/>
            </a:xfrm>
          </p:grpSpPr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8F9755BC-52F5-48CC-ADD5-2F603E36F2E8}"/>
                  </a:ext>
                </a:extLst>
              </p:cNvPr>
              <p:cNvSpPr/>
              <p:nvPr/>
            </p:nvSpPr>
            <p:spPr>
              <a:xfrm>
                <a:off x="1060230" y="1646040"/>
                <a:ext cx="10063572" cy="65407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BEFB88D3-389A-4A39-A67B-672F5D3998AE}"/>
                  </a:ext>
                </a:extLst>
              </p:cNvPr>
              <p:cNvSpPr/>
              <p:nvPr/>
            </p:nvSpPr>
            <p:spPr>
              <a:xfrm>
                <a:off x="1060231" y="985787"/>
                <a:ext cx="10063572" cy="1300439"/>
              </a:xfrm>
              <a:prstGeom prst="roundRect">
                <a:avLst>
                  <a:gd name="adj" fmla="val 50000"/>
                </a:avLst>
              </a:prstGeom>
              <a:solidFill>
                <a:srgbClr val="001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sz="1801" dirty="0"/>
              </a:p>
            </p:txBody>
          </p:sp>
        </p:grpSp>
        <p:pic>
          <p:nvPicPr>
            <p:cNvPr id="5" name="Picture 25">
              <a:extLst>
                <a:ext uri="{FF2B5EF4-FFF2-40B4-BE49-F238E27FC236}">
                  <a16:creationId xmlns:a16="http://schemas.microsoft.com/office/drawing/2014/main" id="{4DE09CEC-DA11-4DCD-9CA5-370038FF8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2043" y="719503"/>
              <a:ext cx="419947" cy="370176"/>
            </a:xfrm>
            <a:prstGeom prst="rect">
              <a:avLst/>
            </a:prstGeom>
          </p:spPr>
        </p:pic>
      </p:grpSp>
      <p:sp>
        <p:nvSpPr>
          <p:cNvPr id="8" name="TextBox 9">
            <a:extLst>
              <a:ext uri="{FF2B5EF4-FFF2-40B4-BE49-F238E27FC236}">
                <a16:creationId xmlns:a16="http://schemas.microsoft.com/office/drawing/2014/main" id="{55E00DBB-9796-47B0-A844-C4B068D7D97B}"/>
              </a:ext>
            </a:extLst>
          </p:cNvPr>
          <p:cNvSpPr txBox="1"/>
          <p:nvPr/>
        </p:nvSpPr>
        <p:spPr>
          <a:xfrm>
            <a:off x="3356329" y="883512"/>
            <a:ext cx="4961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The Department</a:t>
            </a:r>
          </a:p>
          <a:p>
            <a:pPr algn="ctr"/>
            <a:endParaRPr lang="en-DK" sz="1600" b="1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E249261-4321-4EEE-A2DA-7298A4D24038}"/>
              </a:ext>
            </a:extLst>
          </p:cNvPr>
          <p:cNvSpPr txBox="1"/>
          <p:nvPr/>
        </p:nvSpPr>
        <p:spPr>
          <a:xfrm>
            <a:off x="2945236" y="1238711"/>
            <a:ext cx="5783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100"/>
              </a:spcBef>
            </a:pPr>
            <a:r>
              <a:rPr lang="en-US" sz="1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Minister for the Interior and Health </a:t>
            </a:r>
            <a:r>
              <a:rPr lang="da-DK" sz="1000" dirty="0">
                <a:solidFill>
                  <a:schemeClr val="bg1"/>
                </a:solidFill>
                <a:cs typeface="Poppins Light" pitchFamily="2" charset="77"/>
              </a:rPr>
              <a:t>Sophie Løhde</a:t>
            </a:r>
            <a:br>
              <a:rPr lang="da-DK" sz="1000" dirty="0">
                <a:solidFill>
                  <a:schemeClr val="bg1"/>
                </a:solidFill>
                <a:latin typeface="+mj-lt"/>
                <a:cs typeface="Poppins" pitchFamily="2" charset="77"/>
              </a:rPr>
            </a:br>
            <a:endParaRPr lang="en-DK" sz="100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7560AB1-CA29-46E4-9395-B2EFB849BA36}"/>
              </a:ext>
            </a:extLst>
          </p:cNvPr>
          <p:cNvSpPr txBox="1"/>
          <p:nvPr/>
        </p:nvSpPr>
        <p:spPr>
          <a:xfrm>
            <a:off x="2945236" y="1446856"/>
            <a:ext cx="5783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100"/>
              </a:spcBef>
            </a:pPr>
            <a:r>
              <a:rPr lang="da-DK" sz="1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Permanent </a:t>
            </a:r>
            <a:r>
              <a:rPr lang="da-DK" sz="1000" b="1" dirty="0" err="1">
                <a:solidFill>
                  <a:schemeClr val="bg1"/>
                </a:solidFill>
                <a:latin typeface="+mj-lt"/>
                <a:cs typeface="Poppins" pitchFamily="2" charset="77"/>
              </a:rPr>
              <a:t>Secretary</a:t>
            </a:r>
            <a:r>
              <a:rPr lang="en-DK" sz="1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 </a:t>
            </a:r>
            <a:r>
              <a:rPr lang="en-DK" sz="1000" dirty="0">
                <a:solidFill>
                  <a:schemeClr val="bg1"/>
                </a:solidFill>
                <a:cs typeface="Poppins Light" pitchFamily="2" charset="77"/>
              </a:rPr>
              <a:t>Svend Særkjær</a:t>
            </a:r>
          </a:p>
        </p:txBody>
      </p:sp>
      <p:sp>
        <p:nvSpPr>
          <p:cNvPr id="11" name="AutoShape 104">
            <a:extLst>
              <a:ext uri="{FF2B5EF4-FFF2-40B4-BE49-F238E27FC236}">
                <a16:creationId xmlns:a16="http://schemas.microsoft.com/office/drawing/2014/main" id="{48786272-5FE4-440B-ADDA-99BDDCFBB7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4117" y="2869915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Danish Patient Safety Authority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</a:rPr>
              <a:t>-General 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Anette Lykke Petri</a:t>
            </a:r>
          </a:p>
        </p:txBody>
      </p:sp>
      <p:sp>
        <p:nvSpPr>
          <p:cNvPr id="12" name="AutoShape 104">
            <a:extLst>
              <a:ext uri="{FF2B5EF4-FFF2-40B4-BE49-F238E27FC236}">
                <a16:creationId xmlns:a16="http://schemas.microsoft.com/office/drawing/2014/main" id="{E0667CC3-E23F-4CE3-AE60-8478919B06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4112" y="3823338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Danish Health Data Authority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Thomas Fredenslund</a:t>
            </a:r>
          </a:p>
        </p:txBody>
      </p:sp>
      <p:sp>
        <p:nvSpPr>
          <p:cNvPr id="13" name="AutoShape 104">
            <a:extLst>
              <a:ext uri="{FF2B5EF4-FFF2-40B4-BE49-F238E27FC236}">
                <a16:creationId xmlns:a16="http://schemas.microsoft.com/office/drawing/2014/main" id="{E63772E8-DB36-4D7B-8115-FD9A059043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4111" y="4773429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National Genom Center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Bettina Lundgren</a:t>
            </a:r>
          </a:p>
        </p:txBody>
      </p:sp>
      <p:sp>
        <p:nvSpPr>
          <p:cNvPr id="14" name="AutoShape 104">
            <a:extLst>
              <a:ext uri="{FF2B5EF4-FFF2-40B4-BE49-F238E27FC236}">
                <a16:creationId xmlns:a16="http://schemas.microsoft.com/office/drawing/2014/main" id="{8A17301C-9C94-49A2-9D3A-5FDA0ABC0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65556" y="2872093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Danish Patient </a:t>
            </a:r>
            <a:r>
              <a:rPr lang="da-DK" sz="800" b="1" dirty="0" err="1">
                <a:solidFill>
                  <a:srgbClr val="052C43"/>
                </a:solidFill>
                <a:latin typeface="+mj-lt"/>
                <a:cs typeface="Poppins" pitchFamily="2" charset="77"/>
              </a:rPr>
              <a:t>Complaints</a:t>
            </a: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 Agency 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Lizzi Krarup Jakobsen</a:t>
            </a:r>
          </a:p>
        </p:txBody>
      </p:sp>
      <p:sp>
        <p:nvSpPr>
          <p:cNvPr id="15" name="AutoShape 104">
            <a:extLst>
              <a:ext uri="{FF2B5EF4-FFF2-40B4-BE49-F238E27FC236}">
                <a16:creationId xmlns:a16="http://schemas.microsoft.com/office/drawing/2014/main" id="{C3AD7CF5-58DA-44F2-A324-643662BA85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0644" y="3817183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Statens Serum Institut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Henrik Ullum</a:t>
            </a:r>
          </a:p>
        </p:txBody>
      </p:sp>
      <p:sp>
        <p:nvSpPr>
          <p:cNvPr id="16" name="AutoShape 104">
            <a:extLst>
              <a:ext uri="{FF2B5EF4-FFF2-40B4-BE49-F238E27FC236}">
                <a16:creationId xmlns:a16="http://schemas.microsoft.com/office/drawing/2014/main" id="{555EEF83-4E27-400B-8A42-DE2C5D92C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0644" y="4768428"/>
            <a:ext cx="2539209" cy="864000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National Center for </a:t>
            </a:r>
            <a:r>
              <a:rPr lang="da-DK" sz="800" b="1" dirty="0" err="1">
                <a:solidFill>
                  <a:srgbClr val="052C43"/>
                </a:solidFill>
                <a:latin typeface="+mj-lt"/>
                <a:cs typeface="Poppins" pitchFamily="2" charset="77"/>
              </a:rPr>
              <a:t>Ethics</a:t>
            </a:r>
            <a:endParaRPr lang="da-DK" sz="800" b="1" dirty="0">
              <a:solidFill>
                <a:srgbClr val="052C43"/>
              </a:solidFill>
              <a:latin typeface="+mj-lt"/>
              <a:cs typeface="Poppins" pitchFamily="2" charset="77"/>
            </a:endParaRP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Christa Lundgaard Kjøller</a:t>
            </a:r>
          </a:p>
        </p:txBody>
      </p:sp>
      <p:sp>
        <p:nvSpPr>
          <p:cNvPr id="17" name="AutoShape 104">
            <a:extLst>
              <a:ext uri="{FF2B5EF4-FFF2-40B4-BE49-F238E27FC236}">
                <a16:creationId xmlns:a16="http://schemas.microsoft.com/office/drawing/2014/main" id="{68A3AC6E-49F3-46DA-BC18-AC9567EF70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4114" y="1922038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Danish Health Authority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Jonas Egebart</a:t>
            </a:r>
          </a:p>
        </p:txBody>
      </p:sp>
      <p:sp>
        <p:nvSpPr>
          <p:cNvPr id="18" name="AutoShape 104">
            <a:extLst>
              <a:ext uri="{FF2B5EF4-FFF2-40B4-BE49-F238E27FC236}">
                <a16:creationId xmlns:a16="http://schemas.microsoft.com/office/drawing/2014/main" id="{6BA4CFA7-7DB5-42F4-B5C0-F0E6BE8001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67254" y="1920848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Danish </a:t>
            </a:r>
            <a:r>
              <a:rPr lang="da-DK" sz="800" b="1" dirty="0" err="1">
                <a:solidFill>
                  <a:srgbClr val="052C43"/>
                </a:solidFill>
                <a:latin typeface="+mj-lt"/>
                <a:cs typeface="Poppins" pitchFamily="2" charset="77"/>
              </a:rPr>
              <a:t>Medicines</a:t>
            </a: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 Agency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Nils Falk Bjerregaard</a:t>
            </a:r>
          </a:p>
        </p:txBody>
      </p:sp>
      <p:sp>
        <p:nvSpPr>
          <p:cNvPr id="19" name="AutoShape 104">
            <a:extLst>
              <a:ext uri="{FF2B5EF4-FFF2-40B4-BE49-F238E27FC236}">
                <a16:creationId xmlns:a16="http://schemas.microsoft.com/office/drawing/2014/main" id="{54F1039C-4788-4147-8C6E-EDC5335FBA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37004" y="1920281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EAF7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en-US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Benchmarking for Ministry of </a:t>
            </a:r>
            <a:br>
              <a:rPr lang="en-US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</a:br>
            <a:r>
              <a:rPr lang="en-US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the Interior and Health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Chair Rune Jørgen Sørensen</a:t>
            </a:r>
            <a:b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</a:b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Head of Division Peter Østergaard</a:t>
            </a:r>
          </a:p>
        </p:txBody>
      </p:sp>
      <p:sp>
        <p:nvSpPr>
          <p:cNvPr id="20" name="AutoShape 104">
            <a:extLst>
              <a:ext uri="{FF2B5EF4-FFF2-40B4-BE49-F238E27FC236}">
                <a16:creationId xmlns:a16="http://schemas.microsoft.com/office/drawing/2014/main" id="{7807B383-8326-4ECE-9803-1810F8BE73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36995" y="2869915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EAF7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en-US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The Danish Center for Social </a:t>
            </a:r>
            <a:br>
              <a:rPr lang="en-US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</a:br>
            <a:r>
              <a:rPr lang="en-US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Science Research (VIVE)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Chair Nina Smith</a:t>
            </a:r>
          </a:p>
          <a:p>
            <a:pPr algn="ctr">
              <a:spcBef>
                <a:spcPts val="201"/>
              </a:spcBef>
            </a:pPr>
            <a:r>
              <a:rPr lang="da-DK" sz="800" dirty="0" err="1">
                <a:solidFill>
                  <a:srgbClr val="052C43"/>
                </a:solidFill>
                <a:latin typeface="+mn-lt"/>
                <a:cs typeface="Poppins Light" pitchFamily="2" charset="77"/>
              </a:rPr>
              <a:t>Director</a:t>
            </a: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-General Lotte Jensen</a:t>
            </a:r>
          </a:p>
        </p:txBody>
      </p:sp>
    </p:spTree>
    <p:extLst>
      <p:ext uri="{BB962C8B-B14F-4D97-AF65-F5344CB8AC3E}">
        <p14:creationId xmlns:p14="http://schemas.microsoft.com/office/powerpoint/2010/main" val="2871631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D3FCD9C-461E-435F-BEA7-012062C2A63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51761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94B01340-8F5C-427A-AAB0-BA4986A457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r>
              <a:rPr lang="en-US" dirty="0"/>
              <a:t>Organizational chart of the department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3835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DA25BEB0-4BD5-4FBB-B332-541CBE38D870}"/>
              </a:ext>
            </a:extLst>
          </p:cNvPr>
          <p:cNvCxnSpPr>
            <a:cxnSpLocks/>
          </p:cNvCxnSpPr>
          <p:nvPr/>
        </p:nvCxnSpPr>
        <p:spPr>
          <a:xfrm>
            <a:off x="9634304" y="850116"/>
            <a:ext cx="4663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uppe 2">
            <a:extLst>
              <a:ext uri="{FF2B5EF4-FFF2-40B4-BE49-F238E27FC236}">
                <a16:creationId xmlns:a16="http://schemas.microsoft.com/office/drawing/2014/main" id="{A93C4A34-7CD3-48D3-BAC9-C7536E18C5E3}"/>
              </a:ext>
            </a:extLst>
          </p:cNvPr>
          <p:cNvGrpSpPr/>
          <p:nvPr/>
        </p:nvGrpSpPr>
        <p:grpSpPr>
          <a:xfrm>
            <a:off x="562940" y="167897"/>
            <a:ext cx="9194982" cy="974978"/>
            <a:chOff x="669779" y="289296"/>
            <a:chExt cx="10980691" cy="699517"/>
          </a:xfrm>
        </p:grpSpPr>
        <p:sp>
          <p:nvSpPr>
            <p:cNvPr id="4" name="Oval 48">
              <a:extLst>
                <a:ext uri="{FF2B5EF4-FFF2-40B4-BE49-F238E27FC236}">
                  <a16:creationId xmlns:a16="http://schemas.microsoft.com/office/drawing/2014/main" id="{24F708F7-6558-4983-9BA2-A73086D97D92}"/>
                </a:ext>
              </a:extLst>
            </p:cNvPr>
            <p:cNvSpPr/>
            <p:nvPr/>
          </p:nvSpPr>
          <p:spPr>
            <a:xfrm>
              <a:off x="5615085" y="289296"/>
              <a:ext cx="770343" cy="489471"/>
            </a:xfrm>
            <a:prstGeom prst="ellipse">
              <a:avLst/>
            </a:prstGeom>
            <a:solidFill>
              <a:srgbClr val="001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7EB2C984-52B4-4682-9EA8-560B91414043}"/>
                </a:ext>
              </a:extLst>
            </p:cNvPr>
            <p:cNvGrpSpPr/>
            <p:nvPr/>
          </p:nvGrpSpPr>
          <p:grpSpPr>
            <a:xfrm>
              <a:off x="669779" y="468002"/>
              <a:ext cx="10980691" cy="520811"/>
              <a:chOff x="3405941" y="470445"/>
              <a:chExt cx="5438915" cy="521558"/>
            </a:xfrm>
          </p:grpSpPr>
          <p:sp>
            <p:nvSpPr>
              <p:cNvPr id="7" name="Rounded Rectangle 57">
                <a:extLst>
                  <a:ext uri="{FF2B5EF4-FFF2-40B4-BE49-F238E27FC236}">
                    <a16:creationId xmlns:a16="http://schemas.microsoft.com/office/drawing/2014/main" id="{77BF01C7-FD87-4A30-8637-3D73A315BE4C}"/>
                  </a:ext>
                </a:extLst>
              </p:cNvPr>
              <p:cNvSpPr/>
              <p:nvPr/>
            </p:nvSpPr>
            <p:spPr>
              <a:xfrm>
                <a:off x="3405941" y="641851"/>
                <a:ext cx="5438914" cy="350152"/>
              </a:xfrm>
              <a:prstGeom prst="roundRect">
                <a:avLst>
                  <a:gd name="adj" fmla="val 0"/>
                </a:avLst>
              </a:prstGeom>
              <a:solidFill>
                <a:srgbClr val="001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5161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700" b="1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8" name="Rounded Rectangle 50">
                <a:extLst>
                  <a:ext uri="{FF2B5EF4-FFF2-40B4-BE49-F238E27FC236}">
                    <a16:creationId xmlns:a16="http://schemas.microsoft.com/office/drawing/2014/main" id="{9CBA1E64-02EB-47E3-B68B-357A760589A3}"/>
                  </a:ext>
                </a:extLst>
              </p:cNvPr>
              <p:cNvSpPr/>
              <p:nvPr/>
            </p:nvSpPr>
            <p:spPr>
              <a:xfrm>
                <a:off x="3405942" y="470445"/>
                <a:ext cx="5438914" cy="350152"/>
              </a:xfrm>
              <a:prstGeom prst="roundRect">
                <a:avLst>
                  <a:gd name="adj" fmla="val 50000"/>
                </a:avLst>
              </a:prstGeom>
              <a:solidFill>
                <a:srgbClr val="001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800"/>
                  </a:spcBef>
                </a:pPr>
                <a:endParaRPr lang="en-US" sz="9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6E702068-3B04-46A9-9830-BD12082EAF4E}"/>
                  </a:ext>
                </a:extLst>
              </p:cNvPr>
              <p:cNvSpPr/>
              <p:nvPr/>
            </p:nvSpPr>
            <p:spPr>
              <a:xfrm>
                <a:off x="4947419" y="574462"/>
                <a:ext cx="2219225" cy="171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en-US" sz="950" b="1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Permanent Secretary</a:t>
                </a:r>
                <a:endParaRPr lang="en-US" sz="95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0" name="Tekstfelt 9">
                <a:extLst>
                  <a:ext uri="{FF2B5EF4-FFF2-40B4-BE49-F238E27FC236}">
                    <a16:creationId xmlns:a16="http://schemas.microsoft.com/office/drawing/2014/main" id="{9A3EFD05-E1B4-4626-AC83-E798D0B0DB60}"/>
                  </a:ext>
                </a:extLst>
              </p:cNvPr>
              <p:cNvSpPr txBox="1"/>
              <p:nvPr/>
            </p:nvSpPr>
            <p:spPr>
              <a:xfrm>
                <a:off x="4498976" y="696682"/>
                <a:ext cx="3094475" cy="1713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en-US" sz="950">
                    <a:solidFill>
                      <a:schemeClr val="bg1"/>
                    </a:solidFill>
                    <a:latin typeface="Poppins Light" pitchFamily="2" charset="77"/>
                    <a:cs typeface="Poppins Light" pitchFamily="2" charset="77"/>
                  </a:rPr>
                  <a:t>Svend Særkjær</a:t>
                </a:r>
                <a:endParaRPr lang="en-US" sz="950">
                  <a:latin typeface="Poppins Light" pitchFamily="2" charset="77"/>
                  <a:cs typeface="Poppins Light" pitchFamily="2" charset="77"/>
                </a:endParaRPr>
              </a:p>
            </p:txBody>
          </p:sp>
        </p:grpSp>
        <p:pic>
          <p:nvPicPr>
            <p:cNvPr id="6" name="Picture 110">
              <a:extLst>
                <a:ext uri="{FF2B5EF4-FFF2-40B4-BE49-F238E27FC236}">
                  <a16:creationId xmlns:a16="http://schemas.microsoft.com/office/drawing/2014/main" id="{19894864-3BFA-436A-9AAF-67958AE6E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62888" y="351396"/>
              <a:ext cx="279264" cy="152864"/>
            </a:xfrm>
            <a:prstGeom prst="rect">
              <a:avLst/>
            </a:prstGeom>
            <a:solidFill>
              <a:schemeClr val="tx1"/>
            </a:solidFill>
          </p:spPr>
        </p:pic>
      </p:grp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F6F160D4-7FBD-473E-B5F0-C3F2AAC99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84738"/>
              </p:ext>
            </p:extLst>
          </p:nvPr>
        </p:nvGraphicFramePr>
        <p:xfrm>
          <a:off x="517653" y="2178137"/>
          <a:ext cx="9295009" cy="395146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859002">
                  <a:extLst>
                    <a:ext uri="{9D8B030D-6E8A-4147-A177-3AD203B41FA5}">
                      <a16:colId xmlns:a16="http://schemas.microsoft.com/office/drawing/2014/main" val="907110827"/>
                    </a:ext>
                  </a:extLst>
                </a:gridCol>
                <a:gridCol w="1833013">
                  <a:extLst>
                    <a:ext uri="{9D8B030D-6E8A-4147-A177-3AD203B41FA5}">
                      <a16:colId xmlns:a16="http://schemas.microsoft.com/office/drawing/2014/main" val="4051850479"/>
                    </a:ext>
                  </a:extLst>
                </a:gridCol>
                <a:gridCol w="1884990">
                  <a:extLst>
                    <a:ext uri="{9D8B030D-6E8A-4147-A177-3AD203B41FA5}">
                      <a16:colId xmlns:a16="http://schemas.microsoft.com/office/drawing/2014/main" val="198337622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20158766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185353545"/>
                    </a:ext>
                  </a:extLst>
                </a:gridCol>
              </a:tblGrid>
              <a:tr h="773236"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Citizens Health</a:t>
                      </a:r>
                      <a:endParaRPr lang="en-US" sz="700" b="1" dirty="0">
                        <a:solidFill>
                          <a:srgbClr val="FF0000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Ask </a:t>
                      </a:r>
                      <a:r>
                        <a:rPr lang="en-US" sz="700" b="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Lyno</a:t>
                      </a: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-Hansen </a:t>
                      </a:r>
                      <a:endParaRPr lang="en-US" sz="700" b="0" u="sng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dirty="0">
                          <a:solidFill>
                            <a:schemeClr val="tx1"/>
                          </a:solidFill>
                          <a:latin typeface="+mj-lt"/>
                          <a:cs typeface="Poppins" pitchFamily="2" charset="77"/>
                        </a:rPr>
                        <a:t>Life science</a:t>
                      </a:r>
                      <a:endParaRPr lang="en-US" sz="7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  <a:b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</a:b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Jannie </a:t>
                      </a:r>
                      <a:r>
                        <a:rPr lang="en-US" sz="700" b="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Kristoffersen</a:t>
                      </a:r>
                      <a:endParaRPr lang="en-US" sz="700" b="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Municipal and Regional Financing</a:t>
                      </a:r>
                      <a:endParaRPr lang="en-US" sz="700" b="1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Dorte Lemmich Madsen </a:t>
                      </a:r>
                      <a:endParaRPr lang="en-US" sz="700" b="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41275" indent="-41275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Health Structure</a:t>
                      </a:r>
                      <a:endParaRPr lang="en-US" sz="700" b="1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41275" indent="-41275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0" kern="120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41275" indent="-41275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0" kern="120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 Pernille Tougaard</a:t>
                      </a:r>
                      <a:endParaRPr lang="en-US" sz="700" b="0" kern="1200" dirty="0">
                        <a:solidFill>
                          <a:srgbClr val="052C43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221040" marR="0" lvl="0" indent="-22104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noProof="0" dirty="0">
                        <a:solidFill>
                          <a:srgbClr val="052C43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221040" marR="0" lvl="0" indent="-22104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Group Economy</a:t>
                      </a:r>
                      <a:endParaRPr lang="en-US" sz="700" b="1" noProof="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  <a:p>
                      <a:pPr marL="221040" marR="0" lvl="0" indent="-22104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221040" marR="0" lvl="0" indent="-22104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Mads </a:t>
                      </a:r>
                      <a:r>
                        <a:rPr lang="en-US" sz="700" b="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Grønnegaard-Kieler</a:t>
                      </a:r>
                      <a:endParaRPr lang="en-US" sz="700" b="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  <a:p>
                      <a:pPr marL="221040" marR="0" lvl="0" indent="-22104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Grant Management</a:t>
                      </a:r>
                    </a:p>
                    <a:p>
                      <a:pPr marL="221040" marR="0" lvl="0" indent="-22104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Kåre</a:t>
                      </a: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</a:t>
                      </a:r>
                      <a:r>
                        <a:rPr lang="en-US" sz="700" b="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Degn</a:t>
                      </a: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Johansson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461939"/>
                  </a:ext>
                </a:extLst>
              </a:tr>
              <a:tr h="773236"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Digitalization</a:t>
                      </a:r>
                      <a:r>
                        <a:rPr lang="en-US" sz="700" b="1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 and </a:t>
                      </a: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Home Treatment</a:t>
                      </a:r>
                      <a:r>
                        <a:rPr lang="en-US" sz="700" b="1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 </a:t>
                      </a:r>
                      <a:endParaRPr lang="en-US" sz="700" b="1" dirty="0">
                        <a:solidFill>
                          <a:schemeClr val="accent6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 </a:t>
                      </a:r>
                      <a:r>
                        <a:rPr lang="en-US" sz="700" i="1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(interim.)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i="1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</a:t>
                      </a: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Nina </a:t>
                      </a:r>
                      <a:r>
                        <a:rPr lang="en-US" sz="70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Bergstedt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Pharmaceuticals</a:t>
                      </a:r>
                      <a:endParaRPr lang="en-US" sz="700" b="1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0" marR="0" lvl="0" indent="0" algn="ctr" defTabSz="750888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 </a:t>
                      </a: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52C4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Poppins" pitchFamily="2" charset="77"/>
                        </a:rPr>
                        <a:t>Henriette </a:t>
                      </a:r>
                      <a:r>
                        <a:rPr kumimoji="0" 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52C4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Poppins" pitchFamily="2" charset="77"/>
                        </a:rPr>
                        <a:t>Benzon</a:t>
                      </a: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52C4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Poppins" pitchFamily="2" charset="77"/>
                        </a:rPr>
                        <a:t> Bang</a:t>
                      </a:r>
                      <a:endParaRPr lang="en-US" sz="700" baseline="0" dirty="0">
                        <a:solidFill>
                          <a:schemeClr val="tx1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noProof="0" dirty="0">
                          <a:solidFill>
                            <a:schemeClr val="tx1"/>
                          </a:solidFill>
                          <a:latin typeface="+mj-lt"/>
                          <a:cs typeface="Poppins" pitchFamily="2" charset="77"/>
                        </a:rPr>
                        <a:t>Municipal and Regional Management and Structure</a:t>
                      </a:r>
                      <a:endParaRPr lang="en-US" sz="700" b="1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0" indent="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0" indent="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Birgitte Olesen 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Emergency Management and Infectious Diseases</a:t>
                      </a:r>
                      <a:endParaRPr lang="en-US" sz="700" b="1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  <a:endParaRPr lang="en-US" sz="700" i="1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i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</a:t>
                      </a: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Anna </a:t>
                      </a: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Kjær</a:t>
                      </a:r>
                      <a:endParaRPr lang="en-US" sz="700" b="1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Health Economy</a:t>
                      </a:r>
                      <a:endParaRPr lang="en-US" sz="700" b="1" noProof="0" dirty="0">
                        <a:solidFill>
                          <a:schemeClr val="accent6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Lars </a:t>
                      </a:r>
                      <a:r>
                        <a:rPr lang="en-US" sz="70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Grunnet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90007"/>
                  </a:ext>
                </a:extLst>
              </a:tr>
              <a:tr h="773236"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Prevention and Radiation Protection</a:t>
                      </a:r>
                      <a:endParaRPr lang="en-US" sz="700" b="1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Trine Vig Houe</a:t>
                      </a:r>
                      <a:endParaRPr lang="en-US" sz="700" b="1" u="sng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Patient Safety and </a:t>
                      </a:r>
                      <a:r>
                        <a:rPr lang="en-US" sz="700" b="1" noProof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Quality</a:t>
                      </a: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 of Law</a:t>
                      </a:r>
                      <a:endParaRPr lang="en-US" sz="700" b="1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Ulrich Stigaard Jensen</a:t>
                      </a:r>
                      <a:endParaRPr lang="en-US" sz="700" b="1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Democracy</a:t>
                      </a:r>
                    </a:p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Nikolaj Stenfalk</a:t>
                      </a:r>
                      <a:endParaRPr lang="en-US" sz="700" b="1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Hospital Policy</a:t>
                      </a:r>
                    </a:p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221040" indent="-22104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Anne Louise </a:t>
                      </a:r>
                      <a:r>
                        <a:rPr lang="en-US" sz="700" b="0" dirty="0" err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Nyegaard</a:t>
                      </a:r>
                      <a:r>
                        <a:rPr lang="en-US" sz="700" b="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Hellen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Internal</a:t>
                      </a: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 Administration</a:t>
                      </a:r>
                      <a:br>
                        <a:rPr lang="en-US" sz="700" b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</a:br>
                      <a:r>
                        <a:rPr lang="en-US" sz="700" b="1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</a:t>
                      </a: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internal administration </a:t>
                      </a:r>
                      <a:br>
                        <a:rPr lang="en-US" sz="700">
                          <a:solidFill>
                            <a:srgbClr val="052C43"/>
                          </a:solidFill>
                          <a:highlight>
                            <a:srgbClr val="FFFF00"/>
                          </a:highlight>
                          <a:latin typeface="+mn-lt"/>
                          <a:cs typeface="Poppins" pitchFamily="2" charset="77"/>
                        </a:rPr>
                      </a:b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Pernille Seaton</a:t>
                      </a:r>
                      <a:endParaRPr lang="en-US" sz="7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788123"/>
                  </a:ext>
                </a:extLst>
              </a:tr>
              <a:tr h="773236"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 dirty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Psychiatry and Substance Abuse</a:t>
                      </a:r>
                      <a:endParaRPr lang="en-US" sz="700" b="1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Carlo V. Andersen</a:t>
                      </a:r>
                      <a:endParaRPr lang="en-US" sz="700" b="1" u="sng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International </a:t>
                      </a:r>
                      <a:r>
                        <a:rPr lang="en-US" sz="700" b="1" noProof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Cooperation</a:t>
                      </a:r>
                      <a:endParaRPr lang="en-US" sz="700" b="1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Global Health Hanne Findsen</a:t>
                      </a:r>
                      <a:b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</a:b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EU-Affairs Edward James-Smith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Administrative</a:t>
                      </a: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 Law</a:t>
                      </a:r>
                      <a:endParaRPr lang="en-US" sz="700" b="1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Anna Nystrup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Healthcare </a:t>
                      </a:r>
                      <a:r>
                        <a:rPr lang="en-US" sz="700" b="1" noProof="0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Ethics</a:t>
                      </a:r>
                      <a:endParaRPr lang="en-US" sz="700" b="1" noProof="0" dirty="0">
                        <a:solidFill>
                          <a:srgbClr val="052C43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Eva Jensen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0888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>
                          <a:solidFill>
                            <a:srgbClr val="052C43"/>
                          </a:solidFill>
                          <a:latin typeface="+mj-lt"/>
                          <a:cs typeface="Poppins" pitchFamily="2" charset="77"/>
                        </a:rPr>
                        <a:t>Human Ressources</a:t>
                      </a:r>
                      <a:b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</a:b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marL="0" marR="0" lvl="0" indent="0" algn="ctr" defTabSz="750888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Trine Brøbecher</a:t>
                      </a:r>
                      <a:r>
                        <a:rPr lang="en-US" sz="700" b="0" kern="120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 </a:t>
                      </a:r>
                      <a:endParaRPr lang="en-US" sz="700" b="1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772735"/>
                  </a:ext>
                </a:extLst>
              </a:tr>
              <a:tr h="773236"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endParaRPr lang="en-US" sz="700" b="1" u="sng" dirty="0">
                        <a:solidFill>
                          <a:srgbClr val="052C43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endParaRPr lang="en-US" sz="700" dirty="0">
                        <a:solidFill>
                          <a:srgbClr val="052C43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 b="1" noProof="0" dirty="0">
                          <a:solidFill>
                            <a:schemeClr val="tx1"/>
                          </a:solidFill>
                          <a:latin typeface="+mj-lt"/>
                          <a:cs typeface="Poppins" pitchFamily="2" charset="77"/>
                        </a:rPr>
                        <a:t>Welfare</a:t>
                      </a:r>
                      <a:r>
                        <a:rPr lang="en-US" sz="700" b="1" baseline="0" noProof="0" dirty="0">
                          <a:solidFill>
                            <a:schemeClr val="tx1"/>
                          </a:solidFill>
                          <a:latin typeface="+mj-lt"/>
                          <a:cs typeface="Poppins" pitchFamily="2" charset="77"/>
                        </a:rPr>
                        <a:t> and Health Analysis</a:t>
                      </a:r>
                      <a:endParaRPr lang="en-US" sz="700" b="1" noProof="0" dirty="0">
                        <a:solidFill>
                          <a:schemeClr val="accent6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Head of Division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en-US" sz="70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 Per Høyrup</a:t>
                      </a:r>
                      <a:endParaRPr lang="en-US" sz="7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>
                        <a:solidFill>
                          <a:srgbClr val="052C43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1" kern="1200" noProof="0" dirty="0">
                          <a:solidFill>
                            <a:srgbClr val="052C43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  <a:t>Information Security and Data Protection</a:t>
                      </a:r>
                      <a:endParaRPr lang="en-US" sz="700" b="1" kern="1200" noProof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+mn-ea"/>
                        <a:cs typeface="Poppins" pitchFamily="2" charset="77"/>
                      </a:endParaRPr>
                    </a:p>
                    <a:p>
                      <a:pPr indent="4763" algn="ctr" defTabSz="1524000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Head of ISDB-Unit</a:t>
                      </a:r>
                      <a:br>
                        <a:rPr lang="en-US" sz="700" b="0" i="1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</a:br>
                      <a: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Annette </a:t>
                      </a:r>
                      <a:r>
                        <a:rPr lang="en-US" sz="700" b="0" kern="1200" dirty="0" err="1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Baun</a:t>
                      </a:r>
                      <a: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 Knudsen</a:t>
                      </a:r>
                      <a:b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</a:br>
                      <a: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Head of IT </a:t>
                      </a:r>
                      <a:r>
                        <a:rPr kumimoji="0" lang="en-US" sz="7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52C4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Poppins" pitchFamily="2" charset="77"/>
                        </a:rPr>
                        <a:t>(interim.)</a:t>
                      </a:r>
                      <a:b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</a:br>
                      <a:r>
                        <a:rPr lang="en-US" sz="700" b="0" kern="1200" dirty="0">
                          <a:solidFill>
                            <a:srgbClr val="052C43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Lene Jensen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528938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634560A1-7E5B-4876-BC0C-DE405F18A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617478"/>
              </p:ext>
            </p:extLst>
          </p:nvPr>
        </p:nvGraphicFramePr>
        <p:xfrm>
          <a:off x="512928" y="1102167"/>
          <a:ext cx="9295010" cy="11887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859002">
                  <a:extLst>
                    <a:ext uri="{9D8B030D-6E8A-4147-A177-3AD203B41FA5}">
                      <a16:colId xmlns:a16="http://schemas.microsoft.com/office/drawing/2014/main" val="907110827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4051850479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98337622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20158766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185353545"/>
                    </a:ext>
                  </a:extLst>
                </a:gridCol>
              </a:tblGrid>
              <a:tr h="926163">
                <a:tc>
                  <a:txBody>
                    <a:bodyPr/>
                    <a:lstStyle/>
                    <a:p>
                      <a:pPr algn="ctr"/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1. Division</a:t>
                      </a:r>
                    </a:p>
                    <a:p>
                      <a:pPr algn="ctr"/>
                      <a:r>
                        <a:rPr lang="en-US" sz="800" noProof="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Coherency</a:t>
                      </a:r>
                      <a:r>
                        <a:rPr lang="da-DK" sz="80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 and </a:t>
                      </a:r>
                      <a:r>
                        <a:rPr lang="en-US" sz="800" noProof="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Correlation</a:t>
                      </a:r>
                      <a:r>
                        <a:rPr lang="da-DK" sz="80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 in Health</a:t>
                      </a:r>
                      <a:br>
                        <a:rPr lang="da-DK" sz="80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endParaRPr lang="da-DK" sz="800" dirty="0">
                        <a:solidFill>
                          <a:schemeClr val="bg1"/>
                        </a:solidFill>
                        <a:latin typeface="+mn-lt"/>
                        <a:cs typeface="Poppins" panose="00000500000000000000" pitchFamily="2" charset="0"/>
                      </a:endParaRPr>
                    </a:p>
                    <a:p>
                      <a:pPr algn="ctr"/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Deputy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Permanent </a:t>
                      </a: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Secretary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</a:t>
                      </a:r>
                      <a:b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</a:b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Andreas Jull Sørensen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2. Division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200" noProof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  <a:t>Patient Safety, Life Science </a:t>
                      </a:r>
                      <a:br>
                        <a:rPr lang="en-US" sz="800" b="1" kern="1200" noProof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</a:br>
                      <a:r>
                        <a:rPr lang="en-US" sz="800" b="1" kern="1200" noProof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  <a:t>and International Cooperation </a:t>
                      </a:r>
                      <a:br>
                        <a:rPr lang="en-US" sz="800" b="1" kern="1200" noProof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</a:br>
                      <a:br>
                        <a:rPr lang="en-US" sz="800" b="0" noProof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Deputy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Permanent </a:t>
                      </a: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Secretary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</a:t>
                      </a:r>
                      <a:b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Dorte Bech Vizard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3. Division</a:t>
                      </a: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800" b="1" kern="1200" noProof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  <a:t>Interior</a:t>
                      </a:r>
                      <a:r>
                        <a:rPr lang="da-DK" sz="800" b="1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  <a:t> </a:t>
                      </a:r>
                      <a:endParaRPr lang="da-DK" sz="800" b="0" kern="1200" dirty="0">
                        <a:solidFill>
                          <a:srgbClr val="FFFF00"/>
                        </a:solidFill>
                        <a:latin typeface="+mj-lt"/>
                        <a:ea typeface="+mn-ea"/>
                        <a:cs typeface="Poppins" pitchFamily="2" charset="77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sz="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  <a:p>
                      <a:pPr marL="0" indent="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Deputy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Permanent </a:t>
                      </a: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Secretary</a:t>
                      </a:r>
                      <a:b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</a:br>
                      <a:r>
                        <a:rPr lang="da-DK" sz="800" b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Vacant</a:t>
                      </a:r>
                      <a:endParaRPr lang="da-DK" sz="800" dirty="0">
                        <a:solidFill>
                          <a:schemeClr val="bg1"/>
                        </a:solidFill>
                        <a:latin typeface="+mn-lt"/>
                        <a:cs typeface="Poppins" panose="00000500000000000000" pitchFamily="2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sz="800" b="0" dirty="0">
                        <a:solidFill>
                          <a:schemeClr val="bg1"/>
                        </a:solidFill>
                        <a:latin typeface="+mn-lt"/>
                        <a:cs typeface="Poppins" pitchFamily="2" charset="77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itchFamily="2" charset="77"/>
                        </a:rPr>
                        <a:t>4. Division</a:t>
                      </a: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dirty="0">
                          <a:solidFill>
                            <a:schemeClr val="bg1"/>
                          </a:solidFill>
                          <a:latin typeface="+mj-lt"/>
                          <a:cs typeface="Poppins" pitchFamily="2" charset="77"/>
                        </a:rPr>
                        <a:t>Health </a:t>
                      </a:r>
                      <a:r>
                        <a:rPr lang="en-US" sz="800" noProof="0" dirty="0">
                          <a:solidFill>
                            <a:schemeClr val="bg1"/>
                          </a:solidFill>
                          <a:latin typeface="+mj-lt"/>
                          <a:cs typeface="Poppins" pitchFamily="2" charset="77"/>
                        </a:rPr>
                        <a:t>Structure</a:t>
                      </a:r>
                      <a:r>
                        <a:rPr lang="da-DK" sz="800" dirty="0">
                          <a:solidFill>
                            <a:schemeClr val="bg1"/>
                          </a:solidFill>
                          <a:latin typeface="+mj-lt"/>
                          <a:cs typeface="Poppins" pitchFamily="2" charset="77"/>
                        </a:rPr>
                        <a:t>,</a:t>
                      </a: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800" noProof="0" dirty="0">
                          <a:solidFill>
                            <a:schemeClr val="bg1"/>
                          </a:solidFill>
                          <a:latin typeface="+mj-lt"/>
                          <a:cs typeface="Poppins" pitchFamily="2" charset="77"/>
                        </a:rPr>
                        <a:t>Ethics</a:t>
                      </a:r>
                      <a:r>
                        <a:rPr lang="da-DK" sz="800" dirty="0">
                          <a:solidFill>
                            <a:schemeClr val="bg1"/>
                          </a:solidFill>
                          <a:latin typeface="+mj-lt"/>
                          <a:cs typeface="Poppins" pitchFamily="2" charset="77"/>
                        </a:rPr>
                        <a:t> og Emergency Management</a:t>
                      </a:r>
                      <a:endParaRPr lang="da-DK" sz="800" b="0" dirty="0">
                        <a:solidFill>
                          <a:schemeClr val="bg1"/>
                        </a:solidFill>
                        <a:latin typeface="+mj-lt"/>
                        <a:cs typeface="Poppins" pitchFamily="2" charset="77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Deputy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Permanent </a:t>
                      </a: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Secretary</a:t>
                      </a:r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anose="00000500000000000000" pitchFamily="2" charset="0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Lene Brøndum Jensen</a:t>
                      </a:r>
                    </a:p>
                    <a:p>
                      <a:pPr algn="ctr"/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5. Division</a:t>
                      </a:r>
                      <a:b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en-US" sz="800" b="0" noProof="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Economics</a:t>
                      </a:r>
                      <a:r>
                        <a:rPr lang="da-DK" sz="80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 and Group Management</a:t>
                      </a:r>
                      <a:endParaRPr lang="da-DK" sz="800" b="0" dirty="0">
                        <a:solidFill>
                          <a:srgbClr val="FFFF00"/>
                        </a:solidFill>
                        <a:latin typeface="+mj-lt"/>
                        <a:cs typeface="Poppins" panose="00000500000000000000" pitchFamily="2" charset="0"/>
                      </a:endParaRPr>
                    </a:p>
                    <a:p>
                      <a:pPr algn="ctr"/>
                      <a:endParaRPr lang="da-DK" sz="800" b="0" dirty="0">
                        <a:solidFill>
                          <a:schemeClr val="bg1"/>
                        </a:solidFill>
                        <a:latin typeface="+mn-lt"/>
                        <a:cs typeface="Poppins" panose="00000500000000000000" pitchFamily="2" charset="0"/>
                      </a:endParaRPr>
                    </a:p>
                    <a:p>
                      <a:pPr algn="ctr"/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Deputy</a:t>
                      </a: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 Permanent </a:t>
                      </a:r>
                      <a:r>
                        <a:rPr lang="da-DK" sz="8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Secretary</a:t>
                      </a:r>
                      <a:br>
                        <a:rPr lang="da-DK" sz="80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Cecilie Svane Olesen</a:t>
                      </a:r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402200"/>
                  </a:ext>
                </a:extLst>
              </a:tr>
            </a:tbl>
          </a:graphicData>
        </a:graphic>
      </p:graphicFrame>
      <p:sp>
        <p:nvSpPr>
          <p:cNvPr id="15" name="Rektangel 14">
            <a:extLst>
              <a:ext uri="{FF2B5EF4-FFF2-40B4-BE49-F238E27FC236}">
                <a16:creationId xmlns:a16="http://schemas.microsoft.com/office/drawing/2014/main" id="{253C7B21-A8D4-4FDF-8799-339EB474D124}"/>
              </a:ext>
            </a:extLst>
          </p:cNvPr>
          <p:cNvSpPr/>
          <p:nvPr/>
        </p:nvSpPr>
        <p:spPr>
          <a:xfrm>
            <a:off x="9857950" y="416975"/>
            <a:ext cx="1839146" cy="1083788"/>
          </a:xfrm>
          <a:prstGeom prst="rect">
            <a:avLst/>
          </a:prstGeom>
          <a:solidFill>
            <a:srgbClr val="0D223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solidFill>
                  <a:srgbClr val="FFFFFF"/>
                </a:solidFill>
                <a:latin typeface="Segoe UI Black"/>
                <a:cs typeface="Poppins" panose="00000500000000000000" pitchFamily="2" charset="0"/>
              </a:rPr>
              <a:t>Minister, Management and Communications</a:t>
            </a:r>
            <a:br>
              <a:rPr lang="en-US" sz="800" b="1" dirty="0">
                <a:solidFill>
                  <a:srgbClr val="FFFFFF"/>
                </a:solidFill>
                <a:latin typeface="Segoe UI Black"/>
                <a:cs typeface="Poppins" panose="00000500000000000000" pitchFamily="2" charset="0"/>
              </a:rPr>
            </a:br>
            <a:br>
              <a:rPr lang="en-US" sz="800" dirty="0">
                <a:solidFill>
                  <a:schemeClr val="bg1"/>
                </a:solidFill>
                <a:cs typeface="Poppins" panose="00000500000000000000" pitchFamily="2" charset="0"/>
              </a:rPr>
            </a:br>
            <a:r>
              <a:rPr lang="en-US" sz="800" dirty="0">
                <a:solidFill>
                  <a:schemeClr val="bg1"/>
                </a:solidFill>
                <a:cs typeface="Poppins" panose="00000500000000000000" pitchFamily="2" charset="0"/>
              </a:rPr>
              <a:t>Deputy Permanent Secretary</a:t>
            </a:r>
            <a:br>
              <a:rPr lang="en-US" sz="800" dirty="0">
                <a:solidFill>
                  <a:schemeClr val="bg1"/>
                </a:solidFill>
                <a:cs typeface="Poppins" panose="00000500000000000000" pitchFamily="2" charset="0"/>
              </a:rPr>
            </a:br>
            <a:r>
              <a:rPr lang="en-US" sz="800" dirty="0">
                <a:solidFill>
                  <a:schemeClr val="bg1"/>
                </a:solidFill>
                <a:cs typeface="Poppins" panose="00000500000000000000" pitchFamily="2" charset="0"/>
              </a:rPr>
              <a:t>Randi Frydensberg Hede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D86AF20A-0622-4066-8635-4E64A9FB6A5E}"/>
              </a:ext>
            </a:extLst>
          </p:cNvPr>
          <p:cNvSpPr txBox="1"/>
          <p:nvPr/>
        </p:nvSpPr>
        <p:spPr>
          <a:xfrm>
            <a:off x="9867476" y="2219192"/>
            <a:ext cx="1829620" cy="697326"/>
          </a:xfrm>
          <a:prstGeom prst="rect">
            <a:avLst/>
          </a:prstGeom>
          <a:solidFill>
            <a:srgbClr val="D9F0FF"/>
          </a:solidFill>
          <a:ln>
            <a:solidFill>
              <a:srgbClr val="D9F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0160" rIns="15240" bIns="10160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b="1" dirty="0">
                <a:solidFill>
                  <a:srgbClr val="052C44"/>
                </a:solidFill>
                <a:latin typeface="+mj-lt"/>
                <a:cs typeface="Poppins" panose="00000500000000000000" pitchFamily="2" charset="0"/>
              </a:rPr>
              <a:t>Management Secretariat</a:t>
            </a:r>
            <a:endParaRPr lang="en-US" sz="700" b="1" kern="1200" dirty="0">
              <a:solidFill>
                <a:schemeClr val="accent6">
                  <a:lumMod val="75000"/>
                </a:schemeClr>
              </a:solidFill>
              <a:latin typeface="+mj-lt"/>
              <a:ea typeface="+mn-ea"/>
              <a:cs typeface="Poppins" panose="00000500000000000000" pitchFamily="2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solidFill>
                  <a:srgbClr val="052C44"/>
                </a:solidFill>
                <a:cs typeface="Poppins" panose="00000500000000000000" pitchFamily="2" charset="0"/>
              </a:rPr>
              <a:t>Head of management secretariat </a:t>
            </a:r>
            <a:r>
              <a:rPr lang="en-US" sz="700" i="1" dirty="0">
                <a:solidFill>
                  <a:srgbClr val="052C44"/>
                </a:solidFill>
                <a:cs typeface="Poppins" panose="00000500000000000000" pitchFamily="2" charset="0"/>
              </a:rPr>
              <a:t>(Interim.)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i="1" kern="1200" dirty="0">
                <a:solidFill>
                  <a:srgbClr val="052C44"/>
                </a:solidFill>
                <a:ea typeface="+mn-ea"/>
                <a:cs typeface="Poppins" panose="00000500000000000000" pitchFamily="2" charset="0"/>
              </a:rPr>
              <a:t> </a:t>
            </a:r>
            <a:r>
              <a:rPr lang="en-US" sz="700" kern="1200" dirty="0">
                <a:solidFill>
                  <a:srgbClr val="052C44"/>
                </a:solidFill>
                <a:ea typeface="+mn-ea"/>
                <a:cs typeface="Poppins" panose="00000500000000000000" pitchFamily="2" charset="0"/>
              </a:rPr>
              <a:t>Sarah Marie Lund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3E0F62D7-79F5-45A2-B57B-64CAFF3674F8}"/>
              </a:ext>
            </a:extLst>
          </p:cNvPr>
          <p:cNvSpPr txBox="1"/>
          <p:nvPr/>
        </p:nvSpPr>
        <p:spPr>
          <a:xfrm>
            <a:off x="9857950" y="2984183"/>
            <a:ext cx="1839146" cy="697326"/>
          </a:xfrm>
          <a:prstGeom prst="rect">
            <a:avLst/>
          </a:prstGeom>
          <a:solidFill>
            <a:srgbClr val="D9F0FF"/>
          </a:solidFill>
          <a:ln>
            <a:solidFill>
              <a:srgbClr val="D9F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0160" rIns="15240" bIns="1016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solidFill>
                  <a:srgbClr val="052C44"/>
                </a:solidFill>
                <a:latin typeface="+mj-lt"/>
                <a:ea typeface="+mn-ea"/>
                <a:cs typeface="Poppins" panose="00000500000000000000" pitchFamily="2" charset="0"/>
              </a:rPr>
              <a:t>Media </a:t>
            </a:r>
            <a:endParaRPr lang="en-US" sz="700" b="1" kern="1200" dirty="0">
              <a:solidFill>
                <a:schemeClr val="accent6">
                  <a:lumMod val="75000"/>
                </a:schemeClr>
              </a:solidFill>
              <a:latin typeface="+mj-lt"/>
              <a:cs typeface="Poppins" panose="00000500000000000000" pitchFamily="2" charset="0"/>
            </a:endParaRPr>
          </a:p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kern="1200" dirty="0">
                <a:solidFill>
                  <a:srgbClr val="052C44"/>
                </a:solidFill>
                <a:ea typeface="+mn-ea"/>
                <a:cs typeface="Poppins" panose="00000500000000000000" pitchFamily="2" charset="0"/>
              </a:rPr>
              <a:t>Head of Media</a:t>
            </a:r>
          </a:p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700" dirty="0">
                <a:solidFill>
                  <a:srgbClr val="052C44"/>
                </a:solidFill>
                <a:cs typeface="Poppins" panose="00000500000000000000" pitchFamily="2" charset="0"/>
              </a:rPr>
              <a:t>Jesper Vestergren</a:t>
            </a:r>
            <a:endParaRPr lang="en-US" sz="700" kern="1200" dirty="0">
              <a:solidFill>
                <a:srgbClr val="052C44"/>
              </a:solidFill>
              <a:ea typeface="+mn-ea"/>
              <a:cs typeface="Poppins" panose="00000500000000000000" pitchFamily="2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197A502-F39F-430E-9527-F92C1AFDD3C0}"/>
              </a:ext>
            </a:extLst>
          </p:cNvPr>
          <p:cNvSpPr/>
          <p:nvPr/>
        </p:nvSpPr>
        <p:spPr>
          <a:xfrm>
            <a:off x="2410815" y="5302049"/>
            <a:ext cx="1764202" cy="356267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>
                <a:solidFill>
                  <a:schemeClr val="tx1"/>
                </a:solidFill>
                <a:latin typeface="+mj-lt"/>
              </a:rPr>
              <a:t>Commissioner </a:t>
            </a:r>
            <a:br>
              <a:rPr lang="en-US" sz="700">
                <a:solidFill>
                  <a:schemeClr val="tx1"/>
                </a:solidFill>
                <a:latin typeface="+mj-lt"/>
              </a:rPr>
            </a:br>
            <a:r>
              <a:rPr lang="en-US" sz="700">
                <a:solidFill>
                  <a:schemeClr val="tx1"/>
                </a:solidFill>
              </a:rPr>
              <a:t>Hans B. Thomsen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2E1541C-8E0C-44E5-ACDD-ECB809691FDB}"/>
              </a:ext>
            </a:extLst>
          </p:cNvPr>
          <p:cNvSpPr/>
          <p:nvPr/>
        </p:nvSpPr>
        <p:spPr>
          <a:xfrm>
            <a:off x="7975599" y="6129601"/>
            <a:ext cx="1806575" cy="366449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  <a:latin typeface="+mj-lt"/>
              </a:rPr>
              <a:t>Data Protection Advisor</a:t>
            </a:r>
            <a:br>
              <a:rPr lang="en-US" sz="700" dirty="0">
                <a:solidFill>
                  <a:schemeClr val="tx1"/>
                </a:solidFill>
                <a:latin typeface="+mj-lt"/>
              </a:rPr>
            </a:br>
            <a:r>
              <a:rPr lang="en-US" sz="700" dirty="0">
                <a:solidFill>
                  <a:schemeClr val="tx1"/>
                </a:solidFill>
              </a:rPr>
              <a:t>Helle </a:t>
            </a:r>
            <a:r>
              <a:rPr lang="en-US" sz="700" dirty="0" err="1">
                <a:solidFill>
                  <a:schemeClr val="tx1"/>
                </a:solidFill>
              </a:rPr>
              <a:t>Ginnerup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25C1390-7062-432B-BEF6-1AD86A7269E4}"/>
              </a:ext>
            </a:extLst>
          </p:cNvPr>
          <p:cNvSpPr/>
          <p:nvPr/>
        </p:nvSpPr>
        <p:spPr>
          <a:xfrm>
            <a:off x="9857951" y="1571847"/>
            <a:ext cx="1839146" cy="555777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>
                <a:solidFill>
                  <a:srgbClr val="052C44"/>
                </a:solidFill>
                <a:latin typeface="Segoe UI Black"/>
                <a:cs typeface="Poppins" panose="00000500000000000000" pitchFamily="2" charset="0"/>
              </a:rPr>
              <a:t>Secretariat of the minister</a:t>
            </a:r>
            <a:endParaRPr lang="en-US" sz="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267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Word_DK_PowerPointSkabelon_Dec2022</Template>
  <TotalTime>482</TotalTime>
  <Words>493</Words>
  <Application>Microsoft Office PowerPoint</Application>
  <PresentationFormat>Widescreen</PresentationFormat>
  <Paragraphs>123</Paragraphs>
  <Slides>5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15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Nirmala UI</vt:lpstr>
      <vt:lpstr>Poppins</vt:lpstr>
      <vt:lpstr>Poppins Black</vt:lpstr>
      <vt:lpstr>Poppins ExtraBold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Organizational charts</vt:lpstr>
      <vt:lpstr>Organizational chart of the ministerial area</vt:lpstr>
      <vt:lpstr>PowerPoint-præsentation</vt:lpstr>
      <vt:lpstr>Organizational chart of the department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Luna Breinholt Friediger</dc:creator>
  <cp:lastModifiedBy>Joachim Smed-Petersen</cp:lastModifiedBy>
  <cp:revision>77</cp:revision>
  <dcterms:created xsi:type="dcterms:W3CDTF">2024-02-09T12:00:53Z</dcterms:created>
  <dcterms:modified xsi:type="dcterms:W3CDTF">2025-01-31T14:00:25Z</dcterms:modified>
</cp:coreProperties>
</file>