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242"/>
    <a:srgbClr val="BF485A"/>
    <a:srgbClr val="D49961"/>
    <a:srgbClr val="7A3F65"/>
    <a:srgbClr val="015487"/>
    <a:srgbClr val="F4E5D7"/>
    <a:srgbClr val="BFE0D0"/>
    <a:srgbClr val="BFD4E1"/>
    <a:srgbClr val="EFD1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0" d="100"/>
          <a:sy n="70" d="100"/>
        </p:scale>
        <p:origin x="536" y="1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74E051-FC2B-9288-CF8B-10645AA2FF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542518B8-05FE-E9DB-2101-8CD70D4D75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D8683D4-B794-54E4-3717-E5E9B9883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5FE43-D0E6-48F2-B26D-1F0ABE5CAA55}" type="datetimeFigureOut">
              <a:rPr lang="da-DK" smtClean="0"/>
              <a:t>19-05-2025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EC68B90-0E8F-1FD9-3BC0-190C5C2AE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738C397-F262-2A93-3BFE-BC902F9FB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630E-FFE2-4738-8E50-31A80375F7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85802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EEA5AB-5CA5-7F6A-E8C2-F046B5CF8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F24DC90-7FD4-30E2-9CD8-5496BCCEFF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E719A46-D2DD-D2D6-4CC1-17FB1BE1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5FE43-D0E6-48F2-B26D-1F0ABE5CAA55}" type="datetimeFigureOut">
              <a:rPr lang="da-DK" smtClean="0"/>
              <a:t>19-05-2025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23B0F74-97ED-5BAE-BBC1-2F16809A9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6B85666-71F0-68F2-4A0A-E5A4B00ED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630E-FFE2-4738-8E50-31A80375F7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25822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4B55B6-C9E9-0170-9D6D-17946BC35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A07334D-4FA4-D198-AE54-C503E4472F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6E57D5E-47C1-A7FE-118A-63F4A951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5FE43-D0E6-48F2-B26D-1F0ABE5CAA55}" type="datetimeFigureOut">
              <a:rPr lang="da-DK" smtClean="0"/>
              <a:t>19-05-2025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E36F10F-5915-E14D-849E-B02314661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5EFF11A-E5C5-C395-8730-285250EBA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630E-FFE2-4738-8E50-31A80375F7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60418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3DF7F4-D065-E890-5FFF-610C383F6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777988D-84DE-515A-27E9-8517BF399C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D74B164-6EE3-4882-C6DE-5AE4DE7083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FB42118-33DD-D525-2A07-21B6FEF2C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5FE43-D0E6-48F2-B26D-1F0ABE5CAA55}" type="datetimeFigureOut">
              <a:rPr lang="da-DK" smtClean="0"/>
              <a:t>19-05-2025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AEBE416-14ED-F6F0-7280-466884EE0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CCB32F7-FA6B-4311-2234-72A2AB9FF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630E-FFE2-4738-8E50-31A80375F7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7194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818F10-FA45-5192-48E2-0A32D4A82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F60B815-B991-17C9-2C0C-154E69BD05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8099CF6-2AA6-98DC-9D99-CA8C0C10C9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952ED209-5618-A717-81EF-A42AD694D4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3D75632D-83AF-8C06-6911-D0BF5B492F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1D038BB3-9EF5-3E1E-E21F-06F788686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5FE43-D0E6-48F2-B26D-1F0ABE5CAA55}" type="datetimeFigureOut">
              <a:rPr lang="da-DK" smtClean="0"/>
              <a:t>19-05-2025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EB77FE47-A511-1CF7-7156-7E391F8DA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D02E1A79-DE14-3216-B82E-B1E20606E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630E-FFE2-4738-8E50-31A80375F7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45857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781C5-ACA0-1F76-68D8-D5EE8465E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9B77A02A-F830-5786-45C5-589F6E414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5FE43-D0E6-48F2-B26D-1F0ABE5CAA55}" type="datetimeFigureOut">
              <a:rPr lang="da-DK" smtClean="0"/>
              <a:t>19-05-2025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1024057-4645-E75A-F04D-B10CBBA42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D3E09232-0873-FB87-4206-F32333037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630E-FFE2-4738-8E50-31A80375F7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18339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5873A716-8A96-C5F1-5B52-F3AB44742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5FE43-D0E6-48F2-B26D-1F0ABE5CAA55}" type="datetimeFigureOut">
              <a:rPr lang="da-DK" smtClean="0"/>
              <a:t>19-05-2025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A850A868-7219-E61E-A4C3-576FA66B2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2F107B08-D16D-F34F-2146-8C1983E59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630E-FFE2-4738-8E50-31A80375F7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12006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E1BD48-39B2-A847-4EBB-A69C99D18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C97D826-F4AD-2DC8-7CA9-5EFCC3BA3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1893922-AA26-323A-C825-7C6AE3F4C4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D53B22B-99B9-922E-C286-787B2106E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5FE43-D0E6-48F2-B26D-1F0ABE5CAA55}" type="datetimeFigureOut">
              <a:rPr lang="da-DK" smtClean="0"/>
              <a:t>19-05-2025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8FEDB69-F2AC-E059-E617-7AE404BD0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CCF7716-FD47-5C5C-301E-8DECEE973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630E-FFE2-4738-8E50-31A80375F7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57558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76C93A-D021-8820-2A67-8A47A0445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0365B80-7E7D-FDEA-2A70-9A40287A51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B9C2BAB-8535-DE64-8F5F-E6C824A72F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21A7DE1-BA0D-865B-FF65-D1B2D127C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5FE43-D0E6-48F2-B26D-1F0ABE5CAA55}" type="datetimeFigureOut">
              <a:rPr lang="da-DK" smtClean="0"/>
              <a:t>19-05-2025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44BD69AF-655D-0CF7-1584-3CFC5FCB5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E4D0DA4-5846-392B-4116-47C573E80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630E-FFE2-4738-8E50-31A80375F7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10817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415EB1-2B9E-E71F-A9C0-0844EC60E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5CD50ED-3886-A0DC-ECC6-6689BAEFD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048C7A4-EA06-6813-561C-2B637F56B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5FE43-D0E6-48F2-B26D-1F0ABE5CAA55}" type="datetimeFigureOut">
              <a:rPr lang="da-DK" smtClean="0"/>
              <a:t>19-05-2025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4CBFA69-A242-78E9-2104-2F58C279E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67FC03F-946C-CE8B-8406-738EF0757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630E-FFE2-4738-8E50-31A80375F7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7800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7A102588-AA66-6D3C-B755-F432D374F4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D215CD10-1CDC-50B3-41A2-724ACF7336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C3D8CB1-949F-025D-1E41-546876311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5FE43-D0E6-48F2-B26D-1F0ABE5CAA55}" type="datetimeFigureOut">
              <a:rPr lang="da-DK" smtClean="0"/>
              <a:t>19-05-2025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1FBAF17-0EB4-3E96-3985-5420AA2F3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AF24211-6244-8E26-C16F-276D2845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3630E-FFE2-4738-8E50-31A80375F7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7651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02EC1BA8-0F1E-F3C2-A983-A4D8207A2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17935BB-E9E4-71F5-B9F6-C2A0E99C90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6B44848-2F1B-4018-465A-3DA20F556A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E5FE43-D0E6-48F2-B26D-1F0ABE5CAA55}" type="datetimeFigureOut">
              <a:rPr lang="da-DK" smtClean="0"/>
              <a:t>19-05-2025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7A89885-77CA-64A4-73AE-C80490091D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4D2D678-BBC5-B540-6A91-0200465424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33630E-FFE2-4738-8E50-31A80375F7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38544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BAD11C48-AE81-52A3-46E0-D8B3FEAABD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2496473" y="876723"/>
            <a:ext cx="3262514" cy="1509065"/>
          </a:xfrm>
          <a:prstGeom prst="rect">
            <a:avLst/>
          </a:prstGeom>
        </p:spPr>
      </p:pic>
      <p:grpSp>
        <p:nvGrpSpPr>
          <p:cNvPr id="19" name="Gruppe 18">
            <a:extLst>
              <a:ext uri="{FF2B5EF4-FFF2-40B4-BE49-F238E27FC236}">
                <a16:creationId xmlns:a16="http://schemas.microsoft.com/office/drawing/2014/main" id="{F95E40B0-1D16-A561-99B9-DDE9FDA8822C}"/>
              </a:ext>
            </a:extLst>
          </p:cNvPr>
          <p:cNvGrpSpPr/>
          <p:nvPr/>
        </p:nvGrpSpPr>
        <p:grpSpPr>
          <a:xfrm>
            <a:off x="531223" y="233825"/>
            <a:ext cx="5495037" cy="3086245"/>
            <a:chOff x="165463" y="78377"/>
            <a:chExt cx="5495037" cy="3086245"/>
          </a:xfrm>
        </p:grpSpPr>
        <p:sp>
          <p:nvSpPr>
            <p:cNvPr id="3" name="Rektangel: afrundede hjørner 2">
              <a:extLst>
                <a:ext uri="{FF2B5EF4-FFF2-40B4-BE49-F238E27FC236}">
                  <a16:creationId xmlns:a16="http://schemas.microsoft.com/office/drawing/2014/main" id="{BA3F0730-9E60-F7D6-0B5E-BC1640FA504E}"/>
                </a:ext>
              </a:extLst>
            </p:cNvPr>
            <p:cNvSpPr/>
            <p:nvPr/>
          </p:nvSpPr>
          <p:spPr>
            <a:xfrm>
              <a:off x="165463" y="78377"/>
              <a:ext cx="5495037" cy="3086245"/>
            </a:xfrm>
            <a:prstGeom prst="roundRect">
              <a:avLst/>
            </a:prstGeom>
            <a:solidFill>
              <a:srgbClr val="BFD4E1"/>
            </a:solidFill>
            <a:ln>
              <a:solidFill>
                <a:srgbClr val="BFD4E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9" name="Tekstfelt 8">
              <a:extLst>
                <a:ext uri="{FF2B5EF4-FFF2-40B4-BE49-F238E27FC236}">
                  <a16:creationId xmlns:a16="http://schemas.microsoft.com/office/drawing/2014/main" id="{926D935F-E2EA-4FEE-D66D-8C015E760C32}"/>
                </a:ext>
              </a:extLst>
            </p:cNvPr>
            <p:cNvSpPr txBox="1"/>
            <p:nvPr/>
          </p:nvSpPr>
          <p:spPr>
            <a:xfrm>
              <a:off x="448491" y="358575"/>
              <a:ext cx="481353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1400" b="1" dirty="0">
                  <a:solidFill>
                    <a:srgbClr val="015487"/>
                  </a:solidFill>
                  <a:effectLst/>
                  <a:latin typeface="Verdan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Hvad gør vi, som faktisk virker – selvom vi måske ikke taler så højt om det?</a:t>
              </a:r>
              <a:br>
                <a:rPr lang="da-DK" sz="1400" dirty="0">
                  <a:solidFill>
                    <a:srgbClr val="015487"/>
                  </a:solidFill>
                  <a:effectLst/>
                  <a:latin typeface="Verdan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lang="da-DK" sz="1400" dirty="0">
                  <a:solidFill>
                    <a:srgbClr val="015487"/>
                  </a:solidFill>
                  <a:effectLst/>
                  <a:latin typeface="Verdana" panose="020B060403050404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(Det uformelle, det vi gør “uden at tænke over det”, det der virker i praksis)</a:t>
              </a:r>
              <a:endParaRPr lang="da-DK" sz="1400" dirty="0">
                <a:solidFill>
                  <a:srgbClr val="015487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endParaRPr lang="da-DK" sz="1600" b="1" dirty="0">
                <a:solidFill>
                  <a:srgbClr val="015487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7FA1D39C-89B0-1D89-7717-0477ECD12E73}"/>
              </a:ext>
            </a:extLst>
          </p:cNvPr>
          <p:cNvGrpSpPr/>
          <p:nvPr/>
        </p:nvGrpSpPr>
        <p:grpSpPr>
          <a:xfrm>
            <a:off x="6108699" y="233825"/>
            <a:ext cx="5495037" cy="3086245"/>
            <a:chOff x="6108699" y="78377"/>
            <a:chExt cx="5495037" cy="3086245"/>
          </a:xfrm>
        </p:grpSpPr>
        <p:sp>
          <p:nvSpPr>
            <p:cNvPr id="4" name="Rektangel: afrundede hjørner 3">
              <a:extLst>
                <a:ext uri="{FF2B5EF4-FFF2-40B4-BE49-F238E27FC236}">
                  <a16:creationId xmlns:a16="http://schemas.microsoft.com/office/drawing/2014/main" id="{710283DE-3D76-70A2-1476-C2E264F8D21F}"/>
                </a:ext>
              </a:extLst>
            </p:cNvPr>
            <p:cNvSpPr/>
            <p:nvPr/>
          </p:nvSpPr>
          <p:spPr>
            <a:xfrm>
              <a:off x="6108699" y="78377"/>
              <a:ext cx="5495037" cy="3086245"/>
            </a:xfrm>
            <a:prstGeom prst="roundRect">
              <a:avLst/>
            </a:prstGeom>
            <a:solidFill>
              <a:srgbClr val="F4E5D7"/>
            </a:solidFill>
            <a:ln>
              <a:solidFill>
                <a:srgbClr val="F4E5D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0" name="Tekstfelt 9">
              <a:extLst>
                <a:ext uri="{FF2B5EF4-FFF2-40B4-BE49-F238E27FC236}">
                  <a16:creationId xmlns:a16="http://schemas.microsoft.com/office/drawing/2014/main" id="{9F91BF85-E28B-4B1F-EEC6-736F567FCF41}"/>
                </a:ext>
              </a:extLst>
            </p:cNvPr>
            <p:cNvSpPr txBox="1"/>
            <p:nvPr/>
          </p:nvSpPr>
          <p:spPr>
            <a:xfrm>
              <a:off x="6492241" y="358575"/>
              <a:ext cx="480526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1400" b="1" dirty="0">
                  <a:solidFill>
                    <a:srgbClr val="D49961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imes New Roman" panose="02020603050405020304" pitchFamily="18" charset="0"/>
                </a:rPr>
                <a:t>Hvad ville vi ønske, andre holdt op med at gøre – fordi det dræner energi eller ikke virker?</a:t>
              </a:r>
              <a:br>
                <a:rPr lang="da-DK" sz="1400" dirty="0">
                  <a:solidFill>
                    <a:srgbClr val="D49961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imes New Roman" panose="02020603050405020304" pitchFamily="18" charset="0"/>
                </a:rPr>
              </a:br>
              <a:r>
                <a:rPr lang="da-DK" sz="1400" dirty="0">
                  <a:solidFill>
                    <a:srgbClr val="D49961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imes New Roman" panose="02020603050405020304" pitchFamily="18" charset="0"/>
                </a:rPr>
                <a:t>(Ærlig snak – uden navne)</a:t>
              </a:r>
            </a:p>
            <a:p>
              <a:endParaRPr lang="da-DK" sz="1600" b="1" dirty="0">
                <a:solidFill>
                  <a:srgbClr val="D4996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grpSp>
        <p:nvGrpSpPr>
          <p:cNvPr id="18" name="Gruppe 17">
            <a:extLst>
              <a:ext uri="{FF2B5EF4-FFF2-40B4-BE49-F238E27FC236}">
                <a16:creationId xmlns:a16="http://schemas.microsoft.com/office/drawing/2014/main" id="{71916B87-326C-D8AE-E9BE-9DE765640DF9}"/>
              </a:ext>
            </a:extLst>
          </p:cNvPr>
          <p:cNvGrpSpPr/>
          <p:nvPr/>
        </p:nvGrpSpPr>
        <p:grpSpPr>
          <a:xfrm>
            <a:off x="522079" y="3396851"/>
            <a:ext cx="5495037" cy="3086245"/>
            <a:chOff x="165463" y="3534011"/>
            <a:chExt cx="5495037" cy="3086245"/>
          </a:xfrm>
        </p:grpSpPr>
        <p:sp>
          <p:nvSpPr>
            <p:cNvPr id="6" name="Rektangel: afrundede hjørner 5">
              <a:extLst>
                <a:ext uri="{FF2B5EF4-FFF2-40B4-BE49-F238E27FC236}">
                  <a16:creationId xmlns:a16="http://schemas.microsoft.com/office/drawing/2014/main" id="{599719C3-995D-7FA6-46FA-68B1CB963694}"/>
                </a:ext>
              </a:extLst>
            </p:cNvPr>
            <p:cNvSpPr/>
            <p:nvPr/>
          </p:nvSpPr>
          <p:spPr>
            <a:xfrm>
              <a:off x="165463" y="3534011"/>
              <a:ext cx="5495037" cy="3086245"/>
            </a:xfrm>
            <a:prstGeom prst="roundRect">
              <a:avLst/>
            </a:prstGeom>
            <a:solidFill>
              <a:srgbClr val="EFD1D6"/>
            </a:solidFill>
            <a:ln>
              <a:solidFill>
                <a:srgbClr val="EFD1D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6" name="Tekstfelt 15">
              <a:extLst>
                <a:ext uri="{FF2B5EF4-FFF2-40B4-BE49-F238E27FC236}">
                  <a16:creationId xmlns:a16="http://schemas.microsoft.com/office/drawing/2014/main" id="{C272F706-9F6B-0CFF-16D2-F6F100B5FEED}"/>
                </a:ext>
              </a:extLst>
            </p:cNvPr>
            <p:cNvSpPr txBox="1"/>
            <p:nvPr/>
          </p:nvSpPr>
          <p:spPr>
            <a:xfrm>
              <a:off x="448491" y="3832041"/>
              <a:ext cx="378633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1400" b="1" dirty="0">
                  <a:solidFill>
                    <a:srgbClr val="BF485A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imes New Roman" panose="02020603050405020304" pitchFamily="18" charset="0"/>
                </a:rPr>
                <a:t>Hvad har vi gjort, som vi er stolte </a:t>
              </a:r>
              <a:br>
                <a:rPr lang="da-DK" sz="1400" b="1" dirty="0">
                  <a:solidFill>
                    <a:srgbClr val="BF485A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imes New Roman" panose="02020603050405020304" pitchFamily="18" charset="0"/>
                </a:rPr>
              </a:br>
              <a:r>
                <a:rPr lang="da-DK" sz="1400" b="1" dirty="0">
                  <a:solidFill>
                    <a:srgbClr val="BF485A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imes New Roman" panose="02020603050405020304" pitchFamily="18" charset="0"/>
                </a:rPr>
                <a:t>af – og som andre kunne lære </a:t>
              </a:r>
              <a:br>
                <a:rPr lang="da-DK" sz="1400" b="1" dirty="0">
                  <a:solidFill>
                    <a:srgbClr val="BF485A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imes New Roman" panose="02020603050405020304" pitchFamily="18" charset="0"/>
                </a:rPr>
              </a:br>
              <a:r>
                <a:rPr lang="da-DK" sz="1400" b="1" dirty="0">
                  <a:solidFill>
                    <a:srgbClr val="BF485A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imes New Roman" panose="02020603050405020304" pitchFamily="18" charset="0"/>
                </a:rPr>
                <a:t>noget af?</a:t>
              </a:r>
              <a:br>
                <a:rPr lang="da-DK" sz="1400" dirty="0">
                  <a:solidFill>
                    <a:srgbClr val="BF485A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imes New Roman" panose="02020603050405020304" pitchFamily="18" charset="0"/>
                </a:rPr>
              </a:br>
              <a:r>
                <a:rPr lang="da-DK" sz="1400" dirty="0">
                  <a:solidFill>
                    <a:srgbClr val="BF485A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imes New Roman" panose="02020603050405020304" pitchFamily="18" charset="0"/>
                </a:rPr>
                <a:t>(En konkret handling, ikke bare en idé)</a:t>
              </a:r>
            </a:p>
            <a:p>
              <a:endParaRPr lang="da-DK" sz="1600" b="1" dirty="0">
                <a:solidFill>
                  <a:srgbClr val="BF485A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grpSp>
        <p:nvGrpSpPr>
          <p:cNvPr id="21" name="Gruppe 20">
            <a:extLst>
              <a:ext uri="{FF2B5EF4-FFF2-40B4-BE49-F238E27FC236}">
                <a16:creationId xmlns:a16="http://schemas.microsoft.com/office/drawing/2014/main" id="{1BD1B211-8205-E472-95DC-EF9547EFDB2E}"/>
              </a:ext>
            </a:extLst>
          </p:cNvPr>
          <p:cNvGrpSpPr/>
          <p:nvPr/>
        </p:nvGrpSpPr>
        <p:grpSpPr>
          <a:xfrm>
            <a:off x="6108699" y="3396851"/>
            <a:ext cx="7366851" cy="3086245"/>
            <a:chOff x="6108699" y="3534011"/>
            <a:chExt cx="7366851" cy="3086245"/>
          </a:xfrm>
        </p:grpSpPr>
        <p:sp>
          <p:nvSpPr>
            <p:cNvPr id="8" name="Rektangel: afrundede hjørner 7">
              <a:extLst>
                <a:ext uri="{FF2B5EF4-FFF2-40B4-BE49-F238E27FC236}">
                  <a16:creationId xmlns:a16="http://schemas.microsoft.com/office/drawing/2014/main" id="{F35B8C15-7457-CE94-445A-4A56CF995511}"/>
                </a:ext>
              </a:extLst>
            </p:cNvPr>
            <p:cNvSpPr/>
            <p:nvPr/>
          </p:nvSpPr>
          <p:spPr>
            <a:xfrm>
              <a:off x="6108699" y="3534011"/>
              <a:ext cx="5495037" cy="3086245"/>
            </a:xfrm>
            <a:prstGeom prst="roundRect">
              <a:avLst/>
            </a:prstGeom>
            <a:solidFill>
              <a:srgbClr val="BFE0D0"/>
            </a:solidFill>
            <a:ln>
              <a:solidFill>
                <a:srgbClr val="BFE0D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7" name="Tekstfelt 16">
              <a:extLst>
                <a:ext uri="{FF2B5EF4-FFF2-40B4-BE49-F238E27FC236}">
                  <a16:creationId xmlns:a16="http://schemas.microsoft.com/office/drawing/2014/main" id="{367288A6-D6B4-5972-9A06-FC718AAC7009}"/>
                </a:ext>
              </a:extLst>
            </p:cNvPr>
            <p:cNvSpPr txBox="1"/>
            <p:nvPr/>
          </p:nvSpPr>
          <p:spPr>
            <a:xfrm>
              <a:off x="7900559" y="3832041"/>
              <a:ext cx="557499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1400" b="1" dirty="0">
                  <a:solidFill>
                    <a:srgbClr val="008242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imes New Roman" panose="02020603050405020304" pitchFamily="18" charset="0"/>
                </a:rPr>
                <a:t>Hvordan holder vi fast i det, der </a:t>
              </a:r>
              <a:br>
                <a:rPr lang="da-DK" sz="1400" b="1" dirty="0">
                  <a:solidFill>
                    <a:srgbClr val="008242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imes New Roman" panose="02020603050405020304" pitchFamily="18" charset="0"/>
                </a:rPr>
              </a:br>
              <a:r>
                <a:rPr lang="da-DK" sz="1400" b="1" dirty="0">
                  <a:solidFill>
                    <a:srgbClr val="008242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imes New Roman" panose="02020603050405020304" pitchFamily="18" charset="0"/>
                </a:rPr>
                <a:t>virker – også når hverdagen </a:t>
              </a:r>
              <a:br>
                <a:rPr lang="da-DK" sz="1400" b="1" dirty="0">
                  <a:solidFill>
                    <a:srgbClr val="008242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imes New Roman" panose="02020603050405020304" pitchFamily="18" charset="0"/>
                </a:rPr>
              </a:br>
              <a:r>
                <a:rPr lang="da-DK" sz="1400" b="1" dirty="0">
                  <a:solidFill>
                    <a:srgbClr val="008242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imes New Roman" panose="02020603050405020304" pitchFamily="18" charset="0"/>
                </a:rPr>
                <a:t>presser på?</a:t>
              </a:r>
              <a:br>
                <a:rPr lang="da-DK" sz="1400" dirty="0">
                  <a:solidFill>
                    <a:srgbClr val="008242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imes New Roman" panose="02020603050405020304" pitchFamily="18" charset="0"/>
                </a:rPr>
              </a:br>
              <a:r>
                <a:rPr lang="da-DK" sz="1400" dirty="0">
                  <a:solidFill>
                    <a:srgbClr val="008242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  <a:cs typeface="Times New Roman" panose="02020603050405020304" pitchFamily="18" charset="0"/>
                </a:rPr>
                <a:t>(Hvad gør vi, når det bliver svært?)</a:t>
              </a:r>
            </a:p>
            <a:p>
              <a:endParaRPr lang="da-DK" sz="1600" b="1" dirty="0">
                <a:solidFill>
                  <a:srgbClr val="008242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sp>
        <p:nvSpPr>
          <p:cNvPr id="11" name="Ellipse 10">
            <a:extLst>
              <a:ext uri="{FF2B5EF4-FFF2-40B4-BE49-F238E27FC236}">
                <a16:creationId xmlns:a16="http://schemas.microsoft.com/office/drawing/2014/main" id="{1181C44C-39AF-7823-7B41-481CBABAFC1E}"/>
              </a:ext>
            </a:extLst>
          </p:cNvPr>
          <p:cNvSpPr/>
          <p:nvPr/>
        </p:nvSpPr>
        <p:spPr>
          <a:xfrm>
            <a:off x="4213203" y="2179802"/>
            <a:ext cx="3687213" cy="2320348"/>
          </a:xfrm>
          <a:prstGeom prst="ellipse">
            <a:avLst/>
          </a:prstGeom>
          <a:solidFill>
            <a:srgbClr val="015487"/>
          </a:solidFill>
          <a:ln>
            <a:solidFill>
              <a:srgbClr val="0154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1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Hvis nogen udefra så på vores arbejdsplads – hvad ville de så sige?</a:t>
            </a:r>
          </a:p>
        </p:txBody>
      </p:sp>
      <p:sp>
        <p:nvSpPr>
          <p:cNvPr id="23" name="Tekstfelt 22">
            <a:extLst>
              <a:ext uri="{FF2B5EF4-FFF2-40B4-BE49-F238E27FC236}">
                <a16:creationId xmlns:a16="http://schemas.microsoft.com/office/drawing/2014/main" id="{4F0A9579-3EE9-3A5A-4A7E-4361F35A3F87}"/>
              </a:ext>
            </a:extLst>
          </p:cNvPr>
          <p:cNvSpPr txBox="1"/>
          <p:nvPr/>
        </p:nvSpPr>
        <p:spPr>
          <a:xfrm>
            <a:off x="0" y="6561553"/>
            <a:ext cx="12192000" cy="279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da-DK" sz="12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Udfyld skabelonen sammen med din TRIO/AMR gruppe. Gentag det evt. hjemme sammen med dine kolleger.</a:t>
            </a:r>
            <a:endParaRPr lang="da-DK" sz="1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314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162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Calibri</vt:lpstr>
      <vt:lpstr>Verdana</vt:lpstr>
      <vt:lpstr>Office-tema</vt:lpstr>
      <vt:lpstr>PowerPoint-præsentation</vt:lpstr>
    </vt:vector>
  </TitlesOfParts>
  <Company>Middelfart Kommune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Thea Madsen</dc:creator>
  <cp:lastModifiedBy>Thea Madsen</cp:lastModifiedBy>
  <cp:revision>3</cp:revision>
  <dcterms:created xsi:type="dcterms:W3CDTF">2025-05-19T11:03:26Z</dcterms:created>
  <dcterms:modified xsi:type="dcterms:W3CDTF">2025-05-19T12:46:20Z</dcterms:modified>
</cp:coreProperties>
</file>