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8288000" cy="10287000"/>
  <p:notesSz cx="6858000" cy="9144000"/>
  <p:embeddedFontLst>
    <p:embeddedFont>
      <p:font typeface="Antique Olive" panose="020B0604020202020204" charset="0"/>
      <p:regular r:id="rId14"/>
    </p:embeddedFont>
    <p:embeddedFont>
      <p:font typeface="Antique Olive Bold" panose="020B0604020202020204" charset="0"/>
      <p:regular r:id="rId15"/>
    </p:embeddedFont>
    <p:embeddedFont>
      <p:font typeface="Antique Olive Italics" panose="020B0604020202020204" charset="0"/>
      <p:regular r:id="rId16"/>
    </p:embeddedFont>
    <p:embeddedFont>
      <p:font typeface="Open Sans" panose="020B0606030504020204" pitchFamily="34" charset="0"/>
      <p:regular r:id="rId17"/>
      <p:bold r:id="rId18"/>
    </p:embeddedFont>
    <p:embeddedFont>
      <p:font typeface="Open Sans Bold" panose="020B0806030504020204" charset="0"/>
      <p:regular r:id="rId19"/>
      <p:bold r:id="rId20"/>
    </p:embeddedFont>
    <p:embeddedFont>
      <p:font typeface="Open Sans Italics" panose="020B0604020202020204"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D33186-D0ED-C3D1-E777-4E2D1429A16B}" name="Julie Hee Græslien Darger" initials="JHGD" userId="S-1-5-21-2100284113-1573851820-878952375-53308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37" autoAdjust="0"/>
    <p:restoredTop sz="55763" autoAdjust="0"/>
  </p:normalViewPr>
  <p:slideViewPr>
    <p:cSldViewPr>
      <p:cViewPr varScale="1">
        <p:scale>
          <a:sx n="47" d="100"/>
          <a:sy n="47" d="100"/>
        </p:scale>
        <p:origin x="201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15.12.2025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‹nr.›</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err="1"/>
              <a:t>Øvelsen</a:t>
            </a:r>
            <a:r>
              <a:rPr lang="en-US" dirty="0"/>
              <a:t> kan </a:t>
            </a:r>
            <a:r>
              <a:rPr lang="en-US" dirty="0" err="1"/>
              <a:t>tilpasses</a:t>
            </a:r>
            <a:r>
              <a:rPr lang="en-US" dirty="0"/>
              <a:t> alt </a:t>
            </a:r>
            <a:r>
              <a:rPr lang="en-US" dirty="0" err="1"/>
              <a:t>efter</a:t>
            </a:r>
            <a:r>
              <a:rPr lang="en-US" dirty="0"/>
              <a:t> den </a:t>
            </a:r>
            <a:r>
              <a:rPr lang="en-US" dirty="0" err="1"/>
              <a:t>tid</a:t>
            </a:r>
            <a:r>
              <a:rPr lang="en-US" dirty="0"/>
              <a:t> I </a:t>
            </a:r>
            <a:r>
              <a:rPr lang="en-US" dirty="0" err="1"/>
              <a:t>har</a:t>
            </a:r>
            <a:r>
              <a:rPr lang="en-US" dirty="0"/>
              <a:t> til </a:t>
            </a:r>
            <a:r>
              <a:rPr lang="en-US" dirty="0" err="1"/>
              <a:t>rådighed</a:t>
            </a:r>
            <a:r>
              <a:rPr lang="en-US" dirty="0"/>
              <a:t>. </a:t>
            </a:r>
          </a:p>
          <a:p>
            <a:endParaRPr lang="en-US" dirty="0"/>
          </a:p>
          <a:p>
            <a:r>
              <a:rPr lang="en-US" dirty="0"/>
              <a:t>Det er </a:t>
            </a:r>
            <a:r>
              <a:rPr lang="en-US" dirty="0" err="1"/>
              <a:t>vigtigt</a:t>
            </a:r>
            <a:r>
              <a:rPr lang="en-US" dirty="0"/>
              <a:t> at </a:t>
            </a:r>
            <a:r>
              <a:rPr lang="en-US" dirty="0" err="1"/>
              <a:t>være</a:t>
            </a:r>
            <a:r>
              <a:rPr lang="en-US" dirty="0"/>
              <a:t> </a:t>
            </a:r>
            <a:r>
              <a:rPr lang="en-US" dirty="0" err="1"/>
              <a:t>opmærksom</a:t>
            </a:r>
            <a:r>
              <a:rPr lang="en-US" dirty="0"/>
              <a:t> </a:t>
            </a:r>
            <a:r>
              <a:rPr lang="en-US" dirty="0" err="1"/>
              <a:t>på</a:t>
            </a:r>
            <a:r>
              <a:rPr lang="en-US" dirty="0"/>
              <a:t>, at </a:t>
            </a:r>
            <a:r>
              <a:rPr lang="en-US" dirty="0" err="1"/>
              <a:t>ingen</a:t>
            </a:r>
            <a:r>
              <a:rPr lang="en-US" dirty="0"/>
              <a:t> I </a:t>
            </a:r>
            <a:r>
              <a:rPr lang="en-US" dirty="0" err="1"/>
              <a:t>personalegruppen</a:t>
            </a:r>
            <a:r>
              <a:rPr lang="en-US" dirty="0"/>
              <a:t> </a:t>
            </a:r>
            <a:r>
              <a:rPr lang="en-US" dirty="0" err="1"/>
              <a:t>skal</a:t>
            </a:r>
            <a:r>
              <a:rPr lang="en-US" dirty="0"/>
              <a:t> </a:t>
            </a:r>
            <a:r>
              <a:rPr lang="en-US" dirty="0" err="1"/>
              <a:t>føle</a:t>
            </a:r>
            <a:r>
              <a:rPr lang="en-US" dirty="0"/>
              <a:t> sig </a:t>
            </a:r>
            <a:r>
              <a:rPr lang="en-US" dirty="0" err="1"/>
              <a:t>udstillet</a:t>
            </a:r>
            <a:r>
              <a:rPr lang="en-US" dirty="0"/>
              <a:t> </a:t>
            </a:r>
            <a:r>
              <a:rPr lang="en-US" dirty="0" err="1"/>
              <a:t>eller</a:t>
            </a:r>
            <a:r>
              <a:rPr lang="en-US" dirty="0"/>
              <a:t> </a:t>
            </a:r>
            <a:r>
              <a:rPr lang="en-US" dirty="0" err="1"/>
              <a:t>føle</a:t>
            </a:r>
            <a:r>
              <a:rPr lang="en-US" dirty="0"/>
              <a:t> sig </a:t>
            </a:r>
            <a:r>
              <a:rPr lang="en-US" dirty="0" err="1"/>
              <a:t>forpligtet</a:t>
            </a:r>
            <a:r>
              <a:rPr lang="en-US" dirty="0"/>
              <a:t> til at dele, </a:t>
            </a:r>
            <a:r>
              <a:rPr lang="en-US" dirty="0" err="1"/>
              <a:t>hvis</a:t>
            </a:r>
            <a:r>
              <a:rPr lang="en-US" dirty="0"/>
              <a:t> de er </a:t>
            </a:r>
            <a:r>
              <a:rPr lang="en-US" dirty="0" err="1"/>
              <a:t>blevet</a:t>
            </a:r>
            <a:r>
              <a:rPr lang="en-US" dirty="0"/>
              <a:t> </a:t>
            </a:r>
            <a:r>
              <a:rPr lang="en-US" dirty="0" err="1"/>
              <a:t>udsat</a:t>
            </a:r>
            <a:r>
              <a:rPr lang="en-US" dirty="0"/>
              <a:t> for </a:t>
            </a:r>
            <a:r>
              <a:rPr lang="en-US" dirty="0" err="1"/>
              <a:t>racisme</a:t>
            </a:r>
            <a:r>
              <a:rPr lang="en-US" dirty="0"/>
              <a:t> </a:t>
            </a:r>
            <a:r>
              <a:rPr lang="en-US" dirty="0" err="1"/>
              <a:t>eller</a:t>
            </a:r>
            <a:r>
              <a:rPr lang="en-US" dirty="0"/>
              <a:t> </a:t>
            </a:r>
            <a:r>
              <a:rPr lang="en-US" dirty="0" err="1"/>
              <a:t>anden</a:t>
            </a:r>
            <a:r>
              <a:rPr lang="en-US" dirty="0"/>
              <a:t> </a:t>
            </a:r>
            <a:r>
              <a:rPr lang="en-US" dirty="0" err="1"/>
              <a:t>diskrimination</a:t>
            </a:r>
            <a:r>
              <a:rPr lang="en-US" dirty="0"/>
              <a:t>. </a:t>
            </a:r>
          </a:p>
          <a:p>
            <a:endParaRPr lang="en-US" dirty="0"/>
          </a:p>
          <a:p>
            <a:r>
              <a:rPr lang="en-US" dirty="0"/>
              <a:t>URL til </a:t>
            </a:r>
            <a:r>
              <a:rPr lang="en-US" dirty="0" err="1"/>
              <a:t>indsatsen</a:t>
            </a:r>
            <a:r>
              <a:rPr lang="en-US" dirty="0"/>
              <a:t> hos Medierådet for Børn og </a:t>
            </a:r>
            <a:r>
              <a:rPr lang="en-US" dirty="0" err="1"/>
              <a:t>Unge</a:t>
            </a:r>
            <a:r>
              <a:rPr lang="en-US" dirty="0"/>
              <a:t>: </a:t>
            </a:r>
            <a:r>
              <a:rPr lang="da-DK" dirty="0"/>
              <a:t>www.medieraadet.dk/viden/mediebrug-og-trivsel/kan-vi-tale-om-racisme</a:t>
            </a:r>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dirty="0" err="1"/>
              <a:t>Hjælpetekst</a:t>
            </a:r>
            <a:r>
              <a:rPr lang="en-US" dirty="0"/>
              <a:t>: </a:t>
            </a:r>
          </a:p>
          <a:p>
            <a:r>
              <a:rPr lang="en-US" dirty="0"/>
              <a:t>Alle </a:t>
            </a:r>
            <a:r>
              <a:rPr lang="en-US" dirty="0" err="1"/>
              <a:t>materialer</a:t>
            </a:r>
            <a:r>
              <a:rPr lang="en-US" dirty="0"/>
              <a:t> er </a:t>
            </a:r>
            <a:r>
              <a:rPr lang="en-US" dirty="0" err="1"/>
              <a:t>udviklet</a:t>
            </a:r>
            <a:r>
              <a:rPr lang="en-US" dirty="0"/>
              <a:t> </a:t>
            </a:r>
            <a:r>
              <a:rPr lang="en-US" dirty="0" err="1"/>
              <a:t>af</a:t>
            </a:r>
            <a:r>
              <a:rPr lang="en-US" dirty="0"/>
              <a:t> Medierådet for Børn og </a:t>
            </a:r>
            <a:r>
              <a:rPr lang="en-US" dirty="0" err="1"/>
              <a:t>Unge</a:t>
            </a:r>
            <a:r>
              <a:rPr lang="en-US" dirty="0"/>
              <a:t> </a:t>
            </a:r>
            <a:r>
              <a:rPr lang="en-US" dirty="0" err="1"/>
              <a:t>i</a:t>
            </a:r>
            <a:r>
              <a:rPr lang="en-US" dirty="0"/>
              <a:t> </a:t>
            </a:r>
            <a:r>
              <a:rPr lang="en-US" dirty="0" err="1"/>
              <a:t>samarbejde</a:t>
            </a:r>
            <a:r>
              <a:rPr lang="en-US" dirty="0"/>
              <a:t> med </a:t>
            </a:r>
            <a:r>
              <a:rPr lang="en-US" dirty="0" err="1"/>
              <a:t>Mellemfolkeligt</a:t>
            </a:r>
            <a:r>
              <a:rPr lang="en-US" dirty="0"/>
              <a:t> </a:t>
            </a:r>
            <a:r>
              <a:rPr lang="en-US" dirty="0" err="1"/>
              <a:t>Samvirke</a:t>
            </a:r>
            <a:r>
              <a:rPr lang="en-US" dirty="0"/>
              <a:t>. </a:t>
            </a:r>
          </a:p>
          <a:p>
            <a:endParaRPr lang="en-US" dirty="0"/>
          </a:p>
          <a:p>
            <a:r>
              <a:rPr lang="en-US" dirty="0" err="1"/>
              <a:t>Indsatsen</a:t>
            </a:r>
            <a:r>
              <a:rPr lang="en-US" dirty="0"/>
              <a:t> er </a:t>
            </a:r>
            <a:r>
              <a:rPr lang="en-US" dirty="0" err="1"/>
              <a:t>udviklet</a:t>
            </a:r>
            <a:r>
              <a:rPr lang="en-US" dirty="0"/>
              <a:t> </a:t>
            </a:r>
            <a:r>
              <a:rPr lang="en-US" dirty="0" err="1"/>
              <a:t>som</a:t>
            </a:r>
            <a:r>
              <a:rPr lang="en-US" dirty="0"/>
              <a:t> del </a:t>
            </a:r>
            <a:r>
              <a:rPr lang="en-US" dirty="0" err="1"/>
              <a:t>af</a:t>
            </a:r>
            <a:r>
              <a:rPr lang="en-US" dirty="0"/>
              <a:t> </a:t>
            </a:r>
            <a:r>
              <a:rPr lang="en-US" dirty="0" err="1"/>
              <a:t>Regeringens</a:t>
            </a:r>
            <a:r>
              <a:rPr lang="en-US" dirty="0"/>
              <a:t> </a:t>
            </a:r>
            <a:r>
              <a:rPr lang="en-US" dirty="0" err="1"/>
              <a:t>Handlingsplan</a:t>
            </a:r>
            <a:r>
              <a:rPr lang="en-US" dirty="0"/>
              <a:t> mod </a:t>
            </a:r>
            <a:r>
              <a:rPr lang="en-US" dirty="0" err="1"/>
              <a:t>racisme</a:t>
            </a:r>
            <a:r>
              <a:rPr lang="en-US" dirty="0"/>
              <a:t>.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endParaRPr lang="da-DK" noProof="0" dirty="0"/>
          </a:p>
          <a:p>
            <a:r>
              <a:rPr lang="da-DK" noProof="0" dirty="0"/>
              <a:t>Denne præsentation skal bruges som hjælperedskab til, at I kan have en dialog ang. racisme og diskrimination i krydset mellem jeres hverdagspraksis og de unges digitale liv. </a:t>
            </a:r>
          </a:p>
          <a:p>
            <a:pPr marL="171450" indent="-171450">
              <a:buFont typeface="Arial" panose="020B0604020202020204" pitchFamily="34" charset="0"/>
              <a:buChar char="•"/>
            </a:pPr>
            <a:r>
              <a:rPr lang="da-DK" noProof="0" dirty="0"/>
              <a:t>Præsentationen skal bidrage til at starte snakken i personalegruppen om diskrimination og hvordan I håndterer det. </a:t>
            </a:r>
          </a:p>
          <a:p>
            <a:pPr marL="171450" indent="-171450">
              <a:buFont typeface="Arial" panose="020B0604020202020204" pitchFamily="34" charset="0"/>
              <a:buChar char="•"/>
            </a:pPr>
            <a:r>
              <a:rPr lang="da-DK" noProof="0" dirty="0"/>
              <a:t>Alle dele kan tilpasses til jeres behov og hvor meget tid I har til rådighed. Af denne årsag finder du ikke tidsestimater i præsentationen, dog anbefales det, at I har minimum 30 min til rådighed til gennemgang af del 1.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a:t>
            </a:r>
          </a:p>
          <a:p>
            <a:r>
              <a:rPr lang="da-DK" noProof="0" dirty="0"/>
              <a:t>For at sikre, at I sammen i personalegruppen har de samme forudsætninger for at have en dialog, er det brugbart at arbejde ud fra den samme definition af racisme.  </a:t>
            </a:r>
          </a:p>
          <a:p>
            <a:r>
              <a:rPr lang="da-DK" noProof="0" dirty="0"/>
              <a:t>I skal være opmærksomme på, at denne definition er ikke udtømmende, og mange historiske og kulturelle forhold også har betydning. </a:t>
            </a:r>
          </a:p>
          <a:p>
            <a:endParaRPr lang="da-DK" noProof="0" dirty="0"/>
          </a:p>
          <a:p>
            <a:r>
              <a:rPr lang="da-DK" noProof="0" dirty="0"/>
              <a:t>Materialet fokuserer på den strukturelle og kulturelle racisme, og de oplevelser unge kan møde i deres (digitale) hverdag. Disse er ikke nødvendigvis oplevelser, der udgør en strafbar handling i henhold til dansk eller international lovgivning. </a:t>
            </a:r>
          </a:p>
          <a:p>
            <a:endParaRPr lang="da-DK" noProof="0" dirty="0"/>
          </a:p>
          <a:p>
            <a:r>
              <a:rPr lang="da-DK" noProof="0" dirty="0"/>
              <a:t>Kilder: </a:t>
            </a:r>
          </a:p>
          <a:p>
            <a:pPr marL="171450" indent="-171450">
              <a:buFont typeface="Arial" panose="020B0604020202020204" pitchFamily="34" charset="0"/>
              <a:buChar char="•"/>
            </a:pPr>
            <a:r>
              <a:rPr lang="da-DK" noProof="0" dirty="0"/>
              <a:t>Definition af racisme: </a:t>
            </a:r>
            <a:r>
              <a:rPr lang="da-DK" dirty="0"/>
              <a:t>www.faktalink.dk/emner/racisme-i-danmark</a:t>
            </a:r>
          </a:p>
          <a:p>
            <a:pPr marL="171450" indent="-171450">
              <a:buFont typeface="Arial" panose="020B0604020202020204" pitchFamily="34" charset="0"/>
              <a:buChar char="•"/>
            </a:pPr>
            <a:r>
              <a:rPr lang="da-DK" noProof="0" dirty="0"/>
              <a:t>Racediskriminationskonventionen side af Institut for Menneskerettigheder: https://menneskeret.dk/monitorering-0/internationale-rapporter/menneskerettighedskonventioner-0</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a:t>R</a:t>
            </a:r>
            <a:r>
              <a:rPr lang="da-DK" noProof="0" dirty="0" err="1"/>
              <a:t>acisme</a:t>
            </a:r>
            <a:r>
              <a:rPr lang="da-DK" noProof="0" dirty="0"/>
              <a:t> kan vise sig på forskellige måder. Det kan fx helt konkret komme til udtryk i nedværdigende og ekskluderende handlinger og sprog, der er baseret på modtagerens race, hudfarve, nationale/etniske oprindelse, kultur og religion. Det kan dog også komme til udtryk mere subtilt fx gennem slangudtryk og andre kamuflerede udtryk fra blandt andet sociale medier.  </a:t>
            </a:r>
          </a:p>
          <a:p>
            <a:endParaRPr lang="en-US" dirty="0"/>
          </a:p>
          <a:p>
            <a:r>
              <a:rPr lang="en-US" dirty="0"/>
              <a:t>En </a:t>
            </a:r>
            <a:r>
              <a:rPr lang="en-US" dirty="0" err="1"/>
              <a:t>undersøgelse</a:t>
            </a:r>
            <a:r>
              <a:rPr lang="en-US" dirty="0"/>
              <a:t> </a:t>
            </a:r>
            <a:r>
              <a:rPr lang="en-US" dirty="0" err="1"/>
              <a:t>fra</a:t>
            </a:r>
            <a:r>
              <a:rPr lang="en-US" dirty="0"/>
              <a:t> </a:t>
            </a:r>
            <a:r>
              <a:rPr lang="en-US" dirty="0" err="1"/>
              <a:t>Børns</a:t>
            </a:r>
            <a:r>
              <a:rPr lang="en-US" dirty="0"/>
              <a:t> </a:t>
            </a:r>
            <a:r>
              <a:rPr lang="en-US" dirty="0" err="1"/>
              <a:t>Vilkår</a:t>
            </a:r>
            <a:r>
              <a:rPr lang="en-US" dirty="0"/>
              <a:t> og </a:t>
            </a:r>
            <a:r>
              <a:rPr lang="en-US" dirty="0" err="1"/>
              <a:t>Institut</a:t>
            </a:r>
            <a:r>
              <a:rPr lang="en-US" dirty="0"/>
              <a:t> for </a:t>
            </a:r>
            <a:r>
              <a:rPr lang="en-US" dirty="0" err="1"/>
              <a:t>Menneskerettigheder</a:t>
            </a:r>
            <a:r>
              <a:rPr lang="en-US" dirty="0"/>
              <a:t> </a:t>
            </a:r>
            <a:r>
              <a:rPr lang="en-US" dirty="0" err="1"/>
              <a:t>fra</a:t>
            </a:r>
            <a:r>
              <a:rPr lang="en-US" dirty="0"/>
              <a:t> 2024, </a:t>
            </a:r>
            <a:r>
              <a:rPr lang="en-US" dirty="0" err="1"/>
              <a:t>viste</a:t>
            </a:r>
            <a:r>
              <a:rPr lang="en-US" dirty="0"/>
              <a:t>, at 56 % </a:t>
            </a:r>
            <a:r>
              <a:rPr lang="en-US" dirty="0" err="1"/>
              <a:t>af</a:t>
            </a:r>
            <a:r>
              <a:rPr lang="en-US" dirty="0"/>
              <a:t> </a:t>
            </a:r>
            <a:r>
              <a:rPr lang="en-US" dirty="0" err="1"/>
              <a:t>elever</a:t>
            </a:r>
            <a:r>
              <a:rPr lang="en-US" dirty="0"/>
              <a:t> med </a:t>
            </a:r>
            <a:r>
              <a:rPr lang="en-US" dirty="0" err="1"/>
              <a:t>ikke-vestlig</a:t>
            </a:r>
            <a:r>
              <a:rPr lang="en-US" dirty="0"/>
              <a:t> </a:t>
            </a:r>
            <a:r>
              <a:rPr lang="en-US" dirty="0" err="1"/>
              <a:t>baggrund</a:t>
            </a:r>
            <a:r>
              <a:rPr lang="en-US" dirty="0"/>
              <a:t> </a:t>
            </a:r>
            <a:r>
              <a:rPr lang="en-US" dirty="0" err="1"/>
              <a:t>havde</a:t>
            </a:r>
            <a:r>
              <a:rPr lang="en-US" dirty="0"/>
              <a:t> </a:t>
            </a:r>
            <a:r>
              <a:rPr lang="en-US" dirty="0" err="1"/>
              <a:t>oplevet</a:t>
            </a:r>
            <a:r>
              <a:rPr lang="en-US" dirty="0"/>
              <a:t> </a:t>
            </a:r>
            <a:r>
              <a:rPr lang="en-US" dirty="0" err="1"/>
              <a:t>mobning</a:t>
            </a:r>
            <a:r>
              <a:rPr lang="en-US" dirty="0"/>
              <a:t> </a:t>
            </a:r>
            <a:r>
              <a:rPr lang="en-US" dirty="0" err="1"/>
              <a:t>pba</a:t>
            </a:r>
            <a:r>
              <a:rPr lang="en-US" dirty="0"/>
              <a:t>. </a:t>
            </a:r>
            <a:r>
              <a:rPr lang="en-US" dirty="0" err="1"/>
              <a:t>deres</a:t>
            </a:r>
            <a:r>
              <a:rPr lang="en-US" dirty="0"/>
              <a:t> </a:t>
            </a:r>
            <a:r>
              <a:rPr lang="en-US" dirty="0" err="1"/>
              <a:t>etnicitet</a:t>
            </a:r>
            <a:r>
              <a:rPr lang="en-US" dirty="0"/>
              <a:t>. Det kan </a:t>
            </a:r>
            <a:r>
              <a:rPr lang="en-US" dirty="0" err="1"/>
              <a:t>fx</a:t>
            </a:r>
            <a:r>
              <a:rPr lang="en-US" dirty="0"/>
              <a:t> </a:t>
            </a:r>
            <a:r>
              <a:rPr lang="en-US" dirty="0" err="1"/>
              <a:t>være</a:t>
            </a:r>
            <a:r>
              <a:rPr lang="en-US" dirty="0"/>
              <a:t>, at de </a:t>
            </a:r>
            <a:r>
              <a:rPr lang="en-US" dirty="0" err="1"/>
              <a:t>har</a:t>
            </a:r>
            <a:r>
              <a:rPr lang="en-US" dirty="0"/>
              <a:t> </a:t>
            </a:r>
            <a:r>
              <a:rPr lang="en-US" dirty="0" err="1"/>
              <a:t>oplevet</a:t>
            </a:r>
            <a:r>
              <a:rPr lang="en-US" dirty="0"/>
              <a:t> at </a:t>
            </a:r>
            <a:r>
              <a:rPr lang="en-US" dirty="0" err="1"/>
              <a:t>blive</a:t>
            </a:r>
            <a:r>
              <a:rPr lang="en-US" dirty="0"/>
              <a:t> </a:t>
            </a:r>
            <a:r>
              <a:rPr lang="en-US" dirty="0" err="1"/>
              <a:t>kaldt</a:t>
            </a:r>
            <a:r>
              <a:rPr lang="en-US" dirty="0"/>
              <a:t> for grimme ting </a:t>
            </a:r>
            <a:r>
              <a:rPr lang="en-US" dirty="0" err="1"/>
              <a:t>eller</a:t>
            </a:r>
            <a:r>
              <a:rPr lang="en-US" dirty="0"/>
              <a:t> </a:t>
            </a:r>
            <a:r>
              <a:rPr lang="en-US" dirty="0" err="1"/>
              <a:t>nogle</a:t>
            </a:r>
            <a:r>
              <a:rPr lang="en-US" dirty="0"/>
              <a:t> </a:t>
            </a:r>
            <a:r>
              <a:rPr lang="en-US" dirty="0" err="1"/>
              <a:t>har</a:t>
            </a:r>
            <a:r>
              <a:rPr lang="en-US" dirty="0"/>
              <a:t> </a:t>
            </a:r>
            <a:r>
              <a:rPr lang="en-US" dirty="0" err="1"/>
              <a:t>lavet</a:t>
            </a:r>
            <a:r>
              <a:rPr lang="en-US" dirty="0"/>
              <a:t> </a:t>
            </a:r>
            <a:r>
              <a:rPr lang="en-US" dirty="0" err="1"/>
              <a:t>vittigheder</a:t>
            </a:r>
            <a:r>
              <a:rPr lang="en-US" dirty="0"/>
              <a:t> om dem </a:t>
            </a:r>
            <a:r>
              <a:rPr lang="en-US" dirty="0" err="1"/>
              <a:t>pga</a:t>
            </a:r>
            <a:r>
              <a:rPr lang="en-US" dirty="0"/>
              <a:t>. </a:t>
            </a:r>
            <a:r>
              <a:rPr lang="en-US" dirty="0" err="1"/>
              <a:t>deres</a:t>
            </a:r>
            <a:r>
              <a:rPr lang="en-US" dirty="0"/>
              <a:t> </a:t>
            </a:r>
            <a:r>
              <a:rPr lang="en-US" dirty="0" err="1"/>
              <a:t>etnicitet</a:t>
            </a:r>
            <a:r>
              <a:rPr lang="en-US" dirty="0"/>
              <a:t> (</a:t>
            </a:r>
            <a:r>
              <a:rPr lang="en-US" dirty="0" err="1"/>
              <a:t>herunder</a:t>
            </a:r>
            <a:r>
              <a:rPr lang="en-US" dirty="0"/>
              <a:t> </a:t>
            </a:r>
            <a:r>
              <a:rPr lang="en-US" dirty="0" err="1"/>
              <a:t>inkluderes</a:t>
            </a:r>
            <a:r>
              <a:rPr lang="en-US" dirty="0"/>
              <a:t> </a:t>
            </a:r>
            <a:r>
              <a:rPr lang="en-US" dirty="0" err="1"/>
              <a:t>også</a:t>
            </a:r>
            <a:r>
              <a:rPr lang="en-US" dirty="0"/>
              <a:t> </a:t>
            </a:r>
            <a:r>
              <a:rPr lang="en-US" dirty="0" err="1"/>
              <a:t>hudfarve</a:t>
            </a:r>
            <a:r>
              <a:rPr lang="en-US" dirty="0"/>
              <a:t>, </a:t>
            </a:r>
            <a:r>
              <a:rPr lang="en-US" dirty="0" err="1"/>
              <a:t>nationalitet</a:t>
            </a:r>
            <a:r>
              <a:rPr lang="en-US" dirty="0"/>
              <a:t>, religion og kultur). </a:t>
            </a:r>
          </a:p>
          <a:p>
            <a:endParaRPr lang="en-US" dirty="0"/>
          </a:p>
          <a:p>
            <a:r>
              <a:rPr lang="en-US" dirty="0" err="1"/>
              <a:t>Institut</a:t>
            </a:r>
            <a:r>
              <a:rPr lang="en-US" dirty="0"/>
              <a:t> for </a:t>
            </a:r>
            <a:r>
              <a:rPr lang="en-US" dirty="0" err="1"/>
              <a:t>Menneskerettigheder</a:t>
            </a:r>
            <a:r>
              <a:rPr lang="en-US" dirty="0"/>
              <a:t> (2023) </a:t>
            </a:r>
            <a:r>
              <a:rPr lang="en-US" dirty="0" err="1"/>
              <a:t>har</a:t>
            </a:r>
            <a:r>
              <a:rPr lang="en-US" dirty="0"/>
              <a:t> </a:t>
            </a:r>
            <a:r>
              <a:rPr lang="en-US" dirty="0" err="1"/>
              <a:t>desuden</a:t>
            </a:r>
            <a:r>
              <a:rPr lang="en-US" dirty="0"/>
              <a:t> </a:t>
            </a:r>
            <a:r>
              <a:rPr lang="en-US" dirty="0" err="1"/>
              <a:t>undersøgt</a:t>
            </a:r>
            <a:r>
              <a:rPr lang="en-US" dirty="0"/>
              <a:t> </a:t>
            </a:r>
            <a:r>
              <a:rPr lang="en-US" dirty="0" err="1"/>
              <a:t>oplevet</a:t>
            </a:r>
            <a:r>
              <a:rPr lang="en-US" dirty="0"/>
              <a:t> </a:t>
            </a:r>
            <a:r>
              <a:rPr lang="en-US" dirty="0" err="1"/>
              <a:t>diskrimination</a:t>
            </a:r>
            <a:r>
              <a:rPr lang="en-US" dirty="0"/>
              <a:t> </a:t>
            </a:r>
            <a:r>
              <a:rPr lang="en-US" dirty="0" err="1"/>
              <a:t>blandt</a:t>
            </a:r>
            <a:r>
              <a:rPr lang="en-US" dirty="0"/>
              <a:t> </a:t>
            </a:r>
            <a:r>
              <a:rPr lang="en-US" dirty="0" err="1"/>
              <a:t>minoritetsetniske</a:t>
            </a:r>
            <a:r>
              <a:rPr lang="en-US" dirty="0"/>
              <a:t> </a:t>
            </a:r>
            <a:r>
              <a:rPr lang="en-US" dirty="0" err="1"/>
              <a:t>danskere</a:t>
            </a:r>
            <a:r>
              <a:rPr lang="en-US" dirty="0"/>
              <a:t>. I </a:t>
            </a:r>
            <a:r>
              <a:rPr lang="en-US" dirty="0" err="1"/>
              <a:t>undersøgelsen</a:t>
            </a:r>
            <a:r>
              <a:rPr lang="en-US" dirty="0"/>
              <a:t> </a:t>
            </a:r>
            <a:r>
              <a:rPr lang="en-US" dirty="0" err="1"/>
              <a:t>svarede</a:t>
            </a:r>
            <a:r>
              <a:rPr lang="en-US" dirty="0"/>
              <a:t> hele 84 %, at de </a:t>
            </a:r>
            <a:r>
              <a:rPr lang="en-US" dirty="0" err="1"/>
              <a:t>havde</a:t>
            </a:r>
            <a:r>
              <a:rPr lang="en-US" dirty="0"/>
              <a:t> </a:t>
            </a:r>
            <a:r>
              <a:rPr lang="en-US" dirty="0" err="1"/>
              <a:t>oplevet</a:t>
            </a:r>
            <a:r>
              <a:rPr lang="en-US" dirty="0"/>
              <a:t> </a:t>
            </a:r>
            <a:r>
              <a:rPr lang="en-US" dirty="0" err="1"/>
              <a:t>fordomme</a:t>
            </a:r>
            <a:r>
              <a:rPr lang="en-US" dirty="0"/>
              <a:t> og </a:t>
            </a:r>
            <a:r>
              <a:rPr lang="en-US" dirty="0" err="1"/>
              <a:t>diskrimination</a:t>
            </a:r>
            <a:r>
              <a:rPr lang="en-US" dirty="0"/>
              <a:t> </a:t>
            </a:r>
            <a:r>
              <a:rPr lang="en-US" dirty="0" err="1"/>
              <a:t>pba</a:t>
            </a:r>
            <a:r>
              <a:rPr lang="en-US" dirty="0"/>
              <a:t>. </a:t>
            </a:r>
            <a:r>
              <a:rPr lang="en-US" dirty="0" err="1"/>
              <a:t>deres</a:t>
            </a:r>
            <a:r>
              <a:rPr lang="en-US" dirty="0"/>
              <a:t> </a:t>
            </a:r>
            <a:r>
              <a:rPr lang="en-US" dirty="0" err="1"/>
              <a:t>etniske</a:t>
            </a:r>
            <a:r>
              <a:rPr lang="en-US" dirty="0"/>
              <a:t> </a:t>
            </a:r>
            <a:r>
              <a:rPr lang="en-US" dirty="0" err="1"/>
              <a:t>baggrund</a:t>
            </a:r>
            <a:r>
              <a:rPr lang="en-US" dirty="0"/>
              <a:t>. Det </a:t>
            </a:r>
            <a:r>
              <a:rPr lang="en-US" dirty="0" err="1"/>
              <a:t>kom</a:t>
            </a:r>
            <a:r>
              <a:rPr lang="en-US" dirty="0"/>
              <a:t> </a:t>
            </a:r>
            <a:r>
              <a:rPr lang="en-US" dirty="0" err="1"/>
              <a:t>til</a:t>
            </a:r>
            <a:r>
              <a:rPr lang="en-US" dirty="0"/>
              <a:t> </a:t>
            </a:r>
            <a:r>
              <a:rPr lang="en-US" dirty="0" err="1"/>
              <a:t>udtryk</a:t>
            </a:r>
            <a:r>
              <a:rPr lang="en-US" dirty="0"/>
              <a:t> via </a:t>
            </a:r>
            <a:r>
              <a:rPr lang="en-US" dirty="0" err="1"/>
              <a:t>fornærmende</a:t>
            </a:r>
            <a:r>
              <a:rPr lang="en-US" dirty="0"/>
              <a:t> </a:t>
            </a:r>
            <a:r>
              <a:rPr lang="en-US" dirty="0" err="1"/>
              <a:t>ord</a:t>
            </a:r>
            <a:r>
              <a:rPr lang="en-US" dirty="0"/>
              <a:t>, </a:t>
            </a:r>
            <a:r>
              <a:rPr lang="en-US" dirty="0" err="1"/>
              <a:t>nægtet</a:t>
            </a:r>
            <a:r>
              <a:rPr lang="en-US" dirty="0"/>
              <a:t> </a:t>
            </a:r>
            <a:r>
              <a:rPr lang="en-US" dirty="0" err="1"/>
              <a:t>adgang</a:t>
            </a:r>
            <a:r>
              <a:rPr lang="en-US" dirty="0"/>
              <a:t> til </a:t>
            </a:r>
            <a:r>
              <a:rPr lang="en-US" dirty="0" err="1"/>
              <a:t>steder</a:t>
            </a:r>
            <a:r>
              <a:rPr lang="en-US" dirty="0"/>
              <a:t> </a:t>
            </a:r>
            <a:r>
              <a:rPr lang="en-US" dirty="0" err="1"/>
              <a:t>eller</a:t>
            </a:r>
            <a:r>
              <a:rPr lang="en-US" dirty="0"/>
              <a:t> </a:t>
            </a:r>
            <a:r>
              <a:rPr lang="en-US" dirty="0" err="1"/>
              <a:t>afslag</a:t>
            </a:r>
            <a:r>
              <a:rPr lang="en-US" dirty="0"/>
              <a:t> </a:t>
            </a:r>
            <a:r>
              <a:rPr lang="en-US" dirty="0" err="1"/>
              <a:t>på</a:t>
            </a:r>
            <a:r>
              <a:rPr lang="en-US" dirty="0"/>
              <a:t> </a:t>
            </a:r>
            <a:r>
              <a:rPr lang="en-US" dirty="0" err="1"/>
              <a:t>ansøgninger</a:t>
            </a:r>
            <a:r>
              <a:rPr lang="en-US" dirty="0"/>
              <a:t>. </a:t>
            </a:r>
          </a:p>
          <a:p>
            <a:endParaRPr lang="en-US" dirty="0"/>
          </a:p>
          <a:p>
            <a:r>
              <a:rPr lang="en-US" dirty="0" err="1"/>
              <a:t>Kilder</a:t>
            </a:r>
            <a:r>
              <a:rPr lang="en-US" dirty="0"/>
              <a:t>: </a:t>
            </a:r>
          </a:p>
          <a:p>
            <a:pPr marL="171450" indent="-171450">
              <a:buFont typeface="Arial" panose="020B0604020202020204" pitchFamily="34" charset="0"/>
              <a:buChar char="•"/>
            </a:pPr>
            <a:r>
              <a:rPr lang="en-US" dirty="0" err="1"/>
              <a:t>Defintion</a:t>
            </a:r>
            <a:r>
              <a:rPr lang="en-US" dirty="0"/>
              <a:t> </a:t>
            </a:r>
            <a:r>
              <a:rPr lang="en-US" dirty="0" err="1"/>
              <a:t>af</a:t>
            </a:r>
            <a:r>
              <a:rPr lang="en-US" dirty="0"/>
              <a:t> </a:t>
            </a:r>
            <a:r>
              <a:rPr lang="en-US" dirty="0" err="1"/>
              <a:t>racisme</a:t>
            </a:r>
            <a:r>
              <a:rPr lang="en-US" dirty="0"/>
              <a:t>: https://faktalink.dk/emner/racisme-i-danmark#introduction</a:t>
            </a:r>
          </a:p>
          <a:p>
            <a:pPr marL="171450" indent="-171450">
              <a:buFont typeface="Arial" panose="020B0604020202020204" pitchFamily="34" charset="0"/>
              <a:buChar char="•"/>
            </a:pPr>
            <a:r>
              <a:rPr lang="en-US" dirty="0" err="1"/>
              <a:t>Etnicitet</a:t>
            </a:r>
            <a:r>
              <a:rPr lang="en-US" dirty="0"/>
              <a:t> og </a:t>
            </a:r>
            <a:r>
              <a:rPr lang="en-US" dirty="0" err="1"/>
              <a:t>mobbedynamikker</a:t>
            </a:r>
            <a:r>
              <a:rPr lang="en-US" dirty="0"/>
              <a:t>, </a:t>
            </a:r>
            <a:r>
              <a:rPr lang="en-US" dirty="0" err="1"/>
              <a:t>Børns</a:t>
            </a:r>
            <a:r>
              <a:rPr lang="en-US" dirty="0"/>
              <a:t> </a:t>
            </a:r>
            <a:r>
              <a:rPr lang="en-US" dirty="0" err="1"/>
              <a:t>Vilkår</a:t>
            </a:r>
            <a:r>
              <a:rPr lang="en-US" dirty="0"/>
              <a:t> og </a:t>
            </a:r>
            <a:r>
              <a:rPr lang="en-US" dirty="0" err="1"/>
              <a:t>Insitut</a:t>
            </a:r>
            <a:r>
              <a:rPr lang="en-US" dirty="0"/>
              <a:t> for </a:t>
            </a:r>
            <a:r>
              <a:rPr lang="en-US" dirty="0" err="1"/>
              <a:t>Menneskerettigheder</a:t>
            </a:r>
            <a:r>
              <a:rPr lang="en-US" dirty="0"/>
              <a:t> (2024), </a:t>
            </a:r>
            <a:r>
              <a:rPr lang="da-DK" dirty="0"/>
              <a:t>https://menneskeret.dk/udgivelser/etnicitet-mobbedynamikker</a:t>
            </a:r>
          </a:p>
          <a:p>
            <a:pPr marL="171450" indent="-171450">
              <a:buFont typeface="Arial" panose="020B0604020202020204" pitchFamily="34" charset="0"/>
              <a:buChar char="•"/>
            </a:pPr>
            <a:r>
              <a:rPr lang="da-DK" dirty="0"/>
              <a:t>Oplevet etnisk diskrimination i Danmark (Institut for Menneskerettigheder (2023), https://menneskeret.dk/udgivelser/oplevet-etnisk-diskrimination-danmark</a:t>
            </a:r>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da-DK" noProof="0" dirty="0"/>
              <a:t>Arbejdet</a:t>
            </a:r>
            <a:r>
              <a:rPr lang="en-US" dirty="0"/>
              <a:t> med de </a:t>
            </a:r>
            <a:r>
              <a:rPr lang="en-US" dirty="0" err="1"/>
              <a:t>forskellige</a:t>
            </a:r>
            <a:r>
              <a:rPr lang="en-US" dirty="0"/>
              <a:t> </a:t>
            </a:r>
            <a:r>
              <a:rPr lang="da-DK" noProof="0" dirty="0"/>
              <a:t>cases</a:t>
            </a:r>
            <a:r>
              <a:rPr lang="en-US" dirty="0"/>
              <a:t> kan </a:t>
            </a:r>
            <a:r>
              <a:rPr lang="en-US" dirty="0" err="1"/>
              <a:t>tilpasses</a:t>
            </a:r>
            <a:r>
              <a:rPr lang="en-US" dirty="0"/>
              <a:t> </a:t>
            </a:r>
            <a:r>
              <a:rPr lang="en-US" dirty="0" err="1"/>
              <a:t>efter</a:t>
            </a:r>
            <a:r>
              <a:rPr lang="en-US" dirty="0"/>
              <a:t> den </a:t>
            </a:r>
            <a:r>
              <a:rPr lang="en-US" dirty="0" err="1"/>
              <a:t>tid</a:t>
            </a:r>
            <a:r>
              <a:rPr lang="en-US" dirty="0"/>
              <a:t> I </a:t>
            </a:r>
            <a:r>
              <a:rPr lang="en-US" dirty="0" err="1"/>
              <a:t>har</a:t>
            </a:r>
            <a:r>
              <a:rPr lang="en-US" dirty="0"/>
              <a:t> til </a:t>
            </a:r>
            <a:r>
              <a:rPr lang="en-US" dirty="0" err="1"/>
              <a:t>rådighed</a:t>
            </a:r>
            <a:r>
              <a:rPr lang="en-US" dirty="0"/>
              <a:t>. </a:t>
            </a:r>
            <a:r>
              <a:rPr lang="en-US" dirty="0" err="1"/>
              <a:t>Ligesom</a:t>
            </a:r>
            <a:r>
              <a:rPr lang="en-US" dirty="0"/>
              <a:t> at </a:t>
            </a:r>
            <a:r>
              <a:rPr lang="en-US" dirty="0" err="1"/>
              <a:t>formen</a:t>
            </a:r>
            <a:r>
              <a:rPr lang="en-US" dirty="0"/>
              <a:t> </a:t>
            </a:r>
            <a:r>
              <a:rPr lang="en-US" dirty="0" err="1"/>
              <a:t>på</a:t>
            </a:r>
            <a:r>
              <a:rPr lang="en-US" dirty="0"/>
              <a:t> </a:t>
            </a:r>
            <a:r>
              <a:rPr lang="en-US" dirty="0" err="1"/>
              <a:t>gruppediskussionen</a:t>
            </a:r>
            <a:r>
              <a:rPr lang="en-US" dirty="0"/>
              <a:t> kan </a:t>
            </a:r>
            <a:r>
              <a:rPr lang="en-US" dirty="0" err="1"/>
              <a:t>tilpasses</a:t>
            </a:r>
            <a:r>
              <a:rPr lang="en-US" dirty="0"/>
              <a:t> </a:t>
            </a:r>
            <a:r>
              <a:rPr lang="en-US" dirty="0" err="1"/>
              <a:t>jeres</a:t>
            </a:r>
            <a:r>
              <a:rPr lang="en-US" dirty="0"/>
              <a:t> </a:t>
            </a:r>
            <a:r>
              <a:rPr lang="en-US" dirty="0" err="1"/>
              <a:t>individuelle</a:t>
            </a:r>
            <a:r>
              <a:rPr lang="en-US" dirty="0"/>
              <a:t> </a:t>
            </a:r>
            <a:r>
              <a:rPr lang="en-US" dirty="0" err="1"/>
              <a:t>behov</a:t>
            </a:r>
            <a:r>
              <a:rPr lang="en-US" dirty="0"/>
              <a:t> - </a:t>
            </a:r>
            <a:r>
              <a:rPr lang="en-US" dirty="0" err="1"/>
              <a:t>måske</a:t>
            </a:r>
            <a:r>
              <a:rPr lang="en-US" dirty="0"/>
              <a:t> giver det ikke </a:t>
            </a:r>
            <a:r>
              <a:rPr lang="en-US" dirty="0" err="1"/>
              <a:t>mening</a:t>
            </a:r>
            <a:r>
              <a:rPr lang="en-US" dirty="0"/>
              <a:t> for </a:t>
            </a:r>
            <a:r>
              <a:rPr lang="en-US" dirty="0" err="1"/>
              <a:t>jer</a:t>
            </a:r>
            <a:r>
              <a:rPr lang="en-US" dirty="0"/>
              <a:t> at </a:t>
            </a:r>
            <a:r>
              <a:rPr lang="en-US" dirty="0" err="1"/>
              <a:t>opdele</a:t>
            </a:r>
            <a:r>
              <a:rPr lang="en-US" dirty="0"/>
              <a:t> </a:t>
            </a:r>
            <a:r>
              <a:rPr lang="en-US" dirty="0" err="1"/>
              <a:t>jer</a:t>
            </a:r>
            <a:r>
              <a:rPr lang="en-US" dirty="0"/>
              <a:t> </a:t>
            </a:r>
            <a:r>
              <a:rPr lang="en-US" dirty="0" err="1"/>
              <a:t>i</a:t>
            </a:r>
            <a:r>
              <a:rPr lang="en-US" dirty="0"/>
              <a:t> </a:t>
            </a:r>
            <a:r>
              <a:rPr lang="en-US" dirty="0" err="1"/>
              <a:t>mindre</a:t>
            </a:r>
            <a:r>
              <a:rPr lang="en-US" dirty="0"/>
              <a:t> </a:t>
            </a:r>
            <a:r>
              <a:rPr lang="en-US" dirty="0" err="1"/>
              <a:t>grupper</a:t>
            </a:r>
            <a:r>
              <a:rPr lang="en-US" dirty="0"/>
              <a:t>, men </a:t>
            </a:r>
            <a:r>
              <a:rPr lang="en-US" dirty="0" err="1"/>
              <a:t>derimod</a:t>
            </a:r>
            <a:r>
              <a:rPr lang="en-US" dirty="0"/>
              <a:t> at have </a:t>
            </a:r>
            <a:r>
              <a:rPr lang="da-DK" noProof="0" dirty="0"/>
              <a:t>diskussionen</a:t>
            </a:r>
            <a:r>
              <a:rPr lang="en-US" dirty="0"/>
              <a:t> </a:t>
            </a:r>
            <a:r>
              <a:rPr lang="en-US" dirty="0" err="1"/>
              <a:t>i</a:t>
            </a:r>
            <a:r>
              <a:rPr lang="en-US" dirty="0"/>
              <a:t> plenum. </a:t>
            </a:r>
            <a:r>
              <a:rPr lang="da-DK" sz="1200" dirty="0">
                <a:solidFill>
                  <a:srgbClr val="000000"/>
                </a:solidFill>
                <a:latin typeface="Open Sans"/>
                <a:ea typeface="Open Sans"/>
                <a:cs typeface="Open Sans"/>
                <a:sym typeface="Open Sans"/>
              </a:rPr>
              <a:t>Spørgsmålene kan inddrages til at igangsætte diskussionen, men der vil muligvis være andre spørgsmål eller samtalespor, der er mere relevante for jeres personalegruppe at forfølge. </a:t>
            </a:r>
            <a:endParaRPr lang="en-US" dirty="0"/>
          </a:p>
          <a:p>
            <a:endParaRPr lang="en-US" dirty="0"/>
          </a:p>
          <a:p>
            <a:r>
              <a:rPr lang="en-US" dirty="0"/>
              <a:t>OBS: Det kan </a:t>
            </a:r>
            <a:r>
              <a:rPr lang="en-US" dirty="0" err="1"/>
              <a:t>være</a:t>
            </a:r>
            <a:r>
              <a:rPr lang="en-US" dirty="0"/>
              <a:t> </a:t>
            </a:r>
            <a:r>
              <a:rPr lang="en-US" dirty="0" err="1"/>
              <a:t>sårbart</a:t>
            </a:r>
            <a:r>
              <a:rPr lang="en-US" dirty="0"/>
              <a:t> for </a:t>
            </a:r>
            <a:r>
              <a:rPr lang="en-US" dirty="0" err="1"/>
              <a:t>nogle</a:t>
            </a:r>
            <a:r>
              <a:rPr lang="en-US" dirty="0"/>
              <a:t> </a:t>
            </a:r>
            <a:r>
              <a:rPr lang="en-US" dirty="0" err="1"/>
              <a:t>i</a:t>
            </a:r>
            <a:r>
              <a:rPr lang="en-US" dirty="0"/>
              <a:t> </a:t>
            </a:r>
            <a:r>
              <a:rPr lang="en-US" dirty="0" err="1"/>
              <a:t>personalegruppen</a:t>
            </a:r>
            <a:r>
              <a:rPr lang="en-US" dirty="0"/>
              <a:t> at </a:t>
            </a:r>
            <a:r>
              <a:rPr lang="en-US" dirty="0" err="1"/>
              <a:t>snakke</a:t>
            </a:r>
            <a:r>
              <a:rPr lang="en-US" dirty="0"/>
              <a:t> om </a:t>
            </a:r>
            <a:r>
              <a:rPr lang="en-US" dirty="0" err="1"/>
              <a:t>racisme</a:t>
            </a:r>
            <a:r>
              <a:rPr lang="en-US" dirty="0"/>
              <a:t> og </a:t>
            </a:r>
            <a:r>
              <a:rPr lang="en-US" dirty="0" err="1"/>
              <a:t>diskrimination</a:t>
            </a:r>
            <a:r>
              <a:rPr lang="en-US" dirty="0"/>
              <a:t>, </a:t>
            </a:r>
            <a:r>
              <a:rPr lang="en-US" dirty="0" err="1"/>
              <a:t>både</a:t>
            </a:r>
            <a:r>
              <a:rPr lang="en-US" dirty="0"/>
              <a:t> </a:t>
            </a:r>
            <a:r>
              <a:rPr lang="en-US" dirty="0" err="1"/>
              <a:t>fordi</a:t>
            </a:r>
            <a:r>
              <a:rPr lang="en-US" dirty="0"/>
              <a:t> man </a:t>
            </a:r>
            <a:r>
              <a:rPr lang="en-US" dirty="0" err="1"/>
              <a:t>selv</a:t>
            </a:r>
            <a:r>
              <a:rPr lang="en-US" dirty="0"/>
              <a:t> kan have </a:t>
            </a:r>
            <a:r>
              <a:rPr lang="en-US" dirty="0" err="1"/>
              <a:t>oplevet</a:t>
            </a:r>
            <a:r>
              <a:rPr lang="en-US" dirty="0"/>
              <a:t> at </a:t>
            </a:r>
            <a:r>
              <a:rPr lang="en-US" dirty="0" err="1"/>
              <a:t>blive</a:t>
            </a:r>
            <a:r>
              <a:rPr lang="en-US" dirty="0"/>
              <a:t> </a:t>
            </a:r>
            <a:r>
              <a:rPr lang="en-US" dirty="0" err="1"/>
              <a:t>udsat</a:t>
            </a:r>
            <a:r>
              <a:rPr lang="en-US" dirty="0"/>
              <a:t> for </a:t>
            </a:r>
            <a:r>
              <a:rPr lang="en-US" dirty="0" err="1"/>
              <a:t>racisme</a:t>
            </a:r>
            <a:r>
              <a:rPr lang="en-US" dirty="0"/>
              <a:t> </a:t>
            </a:r>
            <a:r>
              <a:rPr lang="en-US" dirty="0" err="1"/>
              <a:t>eller</a:t>
            </a:r>
            <a:r>
              <a:rPr lang="en-US" dirty="0"/>
              <a:t> </a:t>
            </a:r>
            <a:r>
              <a:rPr lang="en-US" dirty="0" err="1"/>
              <a:t>være</a:t>
            </a:r>
            <a:r>
              <a:rPr lang="en-US" dirty="0"/>
              <a:t> </a:t>
            </a:r>
            <a:r>
              <a:rPr lang="en-US" dirty="0" err="1"/>
              <a:t>usikker</a:t>
            </a:r>
            <a:r>
              <a:rPr lang="en-US" dirty="0"/>
              <a:t> </a:t>
            </a:r>
            <a:r>
              <a:rPr lang="en-US" dirty="0" err="1"/>
              <a:t>på</a:t>
            </a:r>
            <a:r>
              <a:rPr lang="en-US" dirty="0"/>
              <a:t>, om man </a:t>
            </a:r>
            <a:r>
              <a:rPr lang="en-US" dirty="0" err="1"/>
              <a:t>har</a:t>
            </a:r>
            <a:r>
              <a:rPr lang="en-US" dirty="0"/>
              <a:t> </a:t>
            </a:r>
            <a:r>
              <a:rPr lang="en-US" dirty="0" err="1"/>
              <a:t>overtrådt</a:t>
            </a:r>
            <a:r>
              <a:rPr lang="en-US" dirty="0"/>
              <a:t> </a:t>
            </a:r>
            <a:r>
              <a:rPr lang="en-US" dirty="0" err="1"/>
              <a:t>nogles</a:t>
            </a:r>
            <a:r>
              <a:rPr lang="en-US" dirty="0"/>
              <a:t> </a:t>
            </a:r>
            <a:r>
              <a:rPr lang="en-US" dirty="0" err="1"/>
              <a:t>grænser</a:t>
            </a:r>
            <a:r>
              <a:rPr lang="en-US" dirty="0"/>
              <a:t>. </a:t>
            </a:r>
            <a:r>
              <a:rPr lang="en-US" dirty="0" err="1"/>
              <a:t>Vær</a:t>
            </a:r>
            <a:r>
              <a:rPr lang="en-US" dirty="0"/>
              <a:t> </a:t>
            </a:r>
            <a:r>
              <a:rPr lang="en-US" dirty="0" err="1"/>
              <a:t>opmærksom</a:t>
            </a:r>
            <a:r>
              <a:rPr lang="en-US" dirty="0"/>
              <a:t> </a:t>
            </a:r>
            <a:r>
              <a:rPr lang="en-US" dirty="0" err="1"/>
              <a:t>på</a:t>
            </a:r>
            <a:r>
              <a:rPr lang="en-US" dirty="0"/>
              <a:t>, at </a:t>
            </a:r>
            <a:r>
              <a:rPr lang="en-US" dirty="0" err="1"/>
              <a:t>personalet</a:t>
            </a:r>
            <a:r>
              <a:rPr lang="en-US" dirty="0"/>
              <a:t> ikke </a:t>
            </a:r>
            <a:r>
              <a:rPr lang="en-US" dirty="0" err="1"/>
              <a:t>føler</a:t>
            </a:r>
            <a:r>
              <a:rPr lang="en-US" dirty="0"/>
              <a:t> sig </a:t>
            </a:r>
            <a:r>
              <a:rPr lang="en-US" dirty="0" err="1"/>
              <a:t>forpligtet</a:t>
            </a:r>
            <a:r>
              <a:rPr lang="en-US" dirty="0"/>
              <a:t> til at dele </a:t>
            </a:r>
            <a:r>
              <a:rPr lang="en-US" dirty="0" err="1"/>
              <a:t>personlige</a:t>
            </a:r>
            <a:r>
              <a:rPr lang="en-US" dirty="0"/>
              <a:t> </a:t>
            </a:r>
            <a:r>
              <a:rPr lang="en-US" dirty="0" err="1"/>
              <a:t>oplevelser</a:t>
            </a:r>
            <a:r>
              <a:rPr lang="en-US" dirty="0"/>
              <a:t>, men at I taler om det </a:t>
            </a:r>
            <a:r>
              <a:rPr lang="en-US" dirty="0" err="1"/>
              <a:t>ift</a:t>
            </a:r>
            <a:r>
              <a:rPr lang="en-US" dirty="0"/>
              <a:t>. </a:t>
            </a:r>
            <a:r>
              <a:rPr lang="en-US" dirty="0" err="1"/>
              <a:t>professionelle</a:t>
            </a:r>
            <a:r>
              <a:rPr lang="en-US" dirty="0"/>
              <a:t> </a:t>
            </a:r>
            <a:r>
              <a:rPr lang="en-US" dirty="0" err="1"/>
              <a:t>erfaringer</a:t>
            </a:r>
            <a:r>
              <a:rPr lang="en-US" dirty="0"/>
              <a:t>.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a:t>I </a:t>
            </a:r>
            <a:r>
              <a:rPr lang="en-US" dirty="0" err="1"/>
              <a:t>jeres</a:t>
            </a:r>
            <a:r>
              <a:rPr lang="en-US" dirty="0"/>
              <a:t> </a:t>
            </a:r>
            <a:r>
              <a:rPr lang="en-US" dirty="0" err="1"/>
              <a:t>diskussioner</a:t>
            </a:r>
            <a:r>
              <a:rPr lang="en-US" dirty="0"/>
              <a:t> kan I </a:t>
            </a:r>
            <a:r>
              <a:rPr lang="en-US" dirty="0" err="1"/>
              <a:t>være</a:t>
            </a:r>
            <a:r>
              <a:rPr lang="en-US" dirty="0"/>
              <a:t> </a:t>
            </a:r>
            <a:r>
              <a:rPr lang="en-US" dirty="0" err="1"/>
              <a:t>opmærksomme</a:t>
            </a:r>
            <a:r>
              <a:rPr lang="en-US" dirty="0"/>
              <a:t> </a:t>
            </a:r>
            <a:r>
              <a:rPr lang="en-US" dirty="0" err="1"/>
              <a:t>på</a:t>
            </a:r>
            <a:r>
              <a:rPr lang="en-US" dirty="0"/>
              <a:t>, at det for mange </a:t>
            </a:r>
            <a:r>
              <a:rPr lang="en-US" dirty="0" err="1"/>
              <a:t>mennesker</a:t>
            </a:r>
            <a:r>
              <a:rPr lang="en-US" dirty="0"/>
              <a:t> er </a:t>
            </a:r>
            <a:r>
              <a:rPr lang="en-US" dirty="0" err="1"/>
              <a:t>vigtigt</a:t>
            </a:r>
            <a:r>
              <a:rPr lang="en-US" dirty="0"/>
              <a:t> at </a:t>
            </a:r>
            <a:r>
              <a:rPr lang="en-US" dirty="0" err="1"/>
              <a:t>være</a:t>
            </a:r>
            <a:r>
              <a:rPr lang="en-US" dirty="0"/>
              <a:t> </a:t>
            </a:r>
            <a:r>
              <a:rPr lang="en-US" dirty="0" err="1"/>
              <a:t>en</a:t>
            </a:r>
            <a:r>
              <a:rPr lang="en-US" dirty="0"/>
              <a:t> del </a:t>
            </a:r>
            <a:r>
              <a:rPr lang="en-US" dirty="0" err="1"/>
              <a:t>af</a:t>
            </a:r>
            <a:r>
              <a:rPr lang="en-US" dirty="0"/>
              <a:t> et </a:t>
            </a:r>
            <a:r>
              <a:rPr lang="en-US" dirty="0" err="1"/>
              <a:t>socialt</a:t>
            </a:r>
            <a:r>
              <a:rPr lang="en-US" dirty="0"/>
              <a:t> </a:t>
            </a:r>
            <a:r>
              <a:rPr lang="en-US" dirty="0" err="1"/>
              <a:t>fællesskab</a:t>
            </a:r>
            <a:r>
              <a:rPr lang="en-US" dirty="0"/>
              <a:t>. Det </a:t>
            </a:r>
            <a:r>
              <a:rPr lang="en-US" dirty="0" err="1"/>
              <a:t>kan</a:t>
            </a:r>
            <a:r>
              <a:rPr lang="en-US" dirty="0"/>
              <a:t> </a:t>
            </a:r>
            <a:r>
              <a:rPr lang="en-US" dirty="0" err="1"/>
              <a:t>gøre</a:t>
            </a:r>
            <a:r>
              <a:rPr lang="en-US" dirty="0"/>
              <a:t> det </a:t>
            </a:r>
            <a:r>
              <a:rPr lang="en-US" dirty="0" err="1"/>
              <a:t>svært</a:t>
            </a:r>
            <a:r>
              <a:rPr lang="en-US" dirty="0"/>
              <a:t> at </a:t>
            </a:r>
            <a:r>
              <a:rPr lang="en-US" dirty="0" err="1"/>
              <a:t>sige</a:t>
            </a:r>
            <a:r>
              <a:rPr lang="en-US" dirty="0"/>
              <a:t> </a:t>
            </a:r>
            <a:r>
              <a:rPr lang="en-US" dirty="0" err="1"/>
              <a:t>fra</a:t>
            </a:r>
            <a:r>
              <a:rPr lang="en-US" dirty="0"/>
              <a:t> </a:t>
            </a:r>
            <a:r>
              <a:rPr lang="en-US" dirty="0" err="1"/>
              <a:t>i</a:t>
            </a:r>
            <a:r>
              <a:rPr lang="en-US" dirty="0"/>
              <a:t> </a:t>
            </a:r>
            <a:r>
              <a:rPr lang="en-US" dirty="0" err="1"/>
              <a:t>situationer</a:t>
            </a:r>
            <a:r>
              <a:rPr lang="en-US" dirty="0"/>
              <a:t>, </a:t>
            </a:r>
            <a:r>
              <a:rPr lang="en-US" dirty="0" err="1"/>
              <a:t>hvor</a:t>
            </a:r>
            <a:r>
              <a:rPr lang="en-US" dirty="0"/>
              <a:t> man </a:t>
            </a:r>
            <a:r>
              <a:rPr lang="en-US" dirty="0" err="1"/>
              <a:t>måske</a:t>
            </a:r>
            <a:r>
              <a:rPr lang="en-US" dirty="0"/>
              <a:t> gerne </a:t>
            </a:r>
            <a:r>
              <a:rPr lang="en-US" dirty="0" err="1"/>
              <a:t>ville</a:t>
            </a:r>
            <a:r>
              <a:rPr lang="en-US" dirty="0"/>
              <a:t>. Det </a:t>
            </a:r>
            <a:r>
              <a:rPr lang="en-US" dirty="0" err="1"/>
              <a:t>kan</a:t>
            </a:r>
            <a:r>
              <a:rPr lang="en-US" dirty="0"/>
              <a:t> </a:t>
            </a:r>
            <a:r>
              <a:rPr lang="en-US" dirty="0" err="1"/>
              <a:t>også</a:t>
            </a:r>
            <a:r>
              <a:rPr lang="en-US" dirty="0"/>
              <a:t> </a:t>
            </a:r>
            <a:r>
              <a:rPr lang="en-US" dirty="0" err="1"/>
              <a:t>gøre</a:t>
            </a:r>
            <a:r>
              <a:rPr lang="en-US" dirty="0"/>
              <a:t> det </a:t>
            </a:r>
            <a:r>
              <a:rPr lang="en-US" dirty="0" err="1"/>
              <a:t>svært</a:t>
            </a:r>
            <a:r>
              <a:rPr lang="en-US" dirty="0"/>
              <a:t> </a:t>
            </a:r>
            <a:r>
              <a:rPr lang="en-US" dirty="0" err="1"/>
              <a:t>som</a:t>
            </a:r>
            <a:r>
              <a:rPr lang="en-US" dirty="0"/>
              <a:t> </a:t>
            </a:r>
            <a:r>
              <a:rPr lang="en-US" dirty="0" err="1"/>
              <a:t>fagperson</a:t>
            </a:r>
            <a:r>
              <a:rPr lang="en-US" dirty="0"/>
              <a:t> at </a:t>
            </a:r>
            <a:r>
              <a:rPr lang="en-US" dirty="0" err="1"/>
              <a:t>vurdere</a:t>
            </a:r>
            <a:r>
              <a:rPr lang="en-US" dirty="0"/>
              <a:t> </a:t>
            </a:r>
            <a:r>
              <a:rPr lang="en-US" dirty="0" err="1"/>
              <a:t>situationens</a:t>
            </a:r>
            <a:r>
              <a:rPr lang="en-US" dirty="0"/>
              <a:t> </a:t>
            </a:r>
            <a:r>
              <a:rPr lang="en-US" dirty="0" err="1"/>
              <a:t>betydning</a:t>
            </a:r>
            <a:r>
              <a:rPr lang="en-US" dirty="0"/>
              <a:t> </a:t>
            </a:r>
            <a:r>
              <a:rPr lang="en-US" dirty="0" err="1"/>
              <a:t>og</a:t>
            </a:r>
            <a:r>
              <a:rPr lang="en-US" dirty="0"/>
              <a:t> </a:t>
            </a:r>
            <a:r>
              <a:rPr lang="en-US" dirty="0" err="1"/>
              <a:t>alvor</a:t>
            </a:r>
            <a:r>
              <a:rPr lang="en-US" dirty="0"/>
              <a:t>. Det kan </a:t>
            </a:r>
            <a:r>
              <a:rPr lang="en-US" dirty="0" err="1"/>
              <a:t>derfor</a:t>
            </a:r>
            <a:r>
              <a:rPr lang="en-US" dirty="0"/>
              <a:t> </a:t>
            </a:r>
            <a:r>
              <a:rPr lang="en-US" dirty="0" err="1"/>
              <a:t>være</a:t>
            </a:r>
            <a:r>
              <a:rPr lang="en-US" dirty="0"/>
              <a:t> </a:t>
            </a:r>
            <a:r>
              <a:rPr lang="en-US" dirty="0" err="1"/>
              <a:t>brugbart</a:t>
            </a:r>
            <a:r>
              <a:rPr lang="en-US" dirty="0"/>
              <a:t> at have </a:t>
            </a:r>
            <a:r>
              <a:rPr lang="en-US" dirty="0" err="1"/>
              <a:t>fælles</a:t>
            </a:r>
            <a:r>
              <a:rPr lang="en-US" dirty="0"/>
              <a:t> </a:t>
            </a:r>
            <a:r>
              <a:rPr lang="en-US" dirty="0" err="1"/>
              <a:t>aftaler</a:t>
            </a:r>
            <a:r>
              <a:rPr lang="en-US" dirty="0"/>
              <a:t> for, </a:t>
            </a:r>
            <a:r>
              <a:rPr lang="en-US" dirty="0" err="1"/>
              <a:t>hvordan</a:t>
            </a:r>
            <a:r>
              <a:rPr lang="en-US" dirty="0"/>
              <a:t> man handler </a:t>
            </a:r>
            <a:r>
              <a:rPr lang="en-US" dirty="0" err="1"/>
              <a:t>uagtet</a:t>
            </a:r>
            <a:r>
              <a:rPr lang="en-US" dirty="0"/>
              <a:t> </a:t>
            </a:r>
            <a:r>
              <a:rPr lang="en-US" dirty="0" err="1"/>
              <a:t>reaktionen</a:t>
            </a:r>
            <a:r>
              <a:rPr lang="en-US" dirty="0"/>
              <a:t> </a:t>
            </a:r>
            <a:r>
              <a:rPr lang="en-US" dirty="0" err="1"/>
              <a:t>fra</a:t>
            </a:r>
            <a:r>
              <a:rPr lang="en-US" dirty="0"/>
              <a:t> den </a:t>
            </a:r>
            <a:r>
              <a:rPr lang="en-US" dirty="0" err="1"/>
              <a:t>unge</a:t>
            </a:r>
            <a:r>
              <a:rPr lang="en-US" dirty="0"/>
              <a:t> </a:t>
            </a:r>
            <a:r>
              <a:rPr lang="en-US" dirty="0" err="1"/>
              <a:t>eller</a:t>
            </a:r>
            <a:r>
              <a:rPr lang="en-US" dirty="0"/>
              <a:t> </a:t>
            </a:r>
            <a:r>
              <a:rPr lang="en-US" dirty="0" err="1"/>
              <a:t>andre</a:t>
            </a:r>
            <a:r>
              <a:rPr lang="en-US" dirty="0"/>
              <a:t>.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a:t>I </a:t>
            </a:r>
            <a:r>
              <a:rPr lang="en-US" dirty="0" err="1"/>
              <a:t>jeres</a:t>
            </a:r>
            <a:r>
              <a:rPr lang="en-US" dirty="0"/>
              <a:t> </a:t>
            </a:r>
            <a:r>
              <a:rPr lang="en-US" dirty="0" err="1"/>
              <a:t>diskussioner</a:t>
            </a:r>
            <a:r>
              <a:rPr lang="en-US" dirty="0"/>
              <a:t> kan I </a:t>
            </a:r>
            <a:r>
              <a:rPr lang="en-US" dirty="0" err="1"/>
              <a:t>være</a:t>
            </a:r>
            <a:r>
              <a:rPr lang="en-US" dirty="0"/>
              <a:t> </a:t>
            </a:r>
            <a:r>
              <a:rPr lang="en-US" dirty="0" err="1"/>
              <a:t>opmærksomme</a:t>
            </a:r>
            <a:r>
              <a:rPr lang="en-US" dirty="0"/>
              <a:t> </a:t>
            </a:r>
            <a:r>
              <a:rPr lang="en-US" dirty="0" err="1"/>
              <a:t>på</a:t>
            </a:r>
            <a:r>
              <a:rPr lang="en-US" dirty="0"/>
              <a:t>, at</a:t>
            </a:r>
            <a:r>
              <a:rPr lang="da-DK" noProof="0" dirty="0"/>
              <a:t> sproget, der bruges i forbindelse med gaming, kan være hårdere end når man taler direkte til hinandens ansigter. Der kan også være mange følelser, som glæde, begejstring, frustration mv, når børn og unge gamer sammen. Følelser som kan resultere i et udtryksfuldt, voldsomt og hårdt sprog. I situationer, hvor bølgerne går højt, kan det være svært at gribe ind og vide, hvordan man skal håndtere det. </a:t>
            </a:r>
          </a:p>
          <a:p>
            <a:endParaRPr lang="da-DK" noProof="0" dirty="0"/>
          </a:p>
          <a:p>
            <a:r>
              <a:rPr lang="da-DK" noProof="0" dirty="0"/>
              <a:t>“Camp/campe/camping” betyder, at en spiller bliver længe på den samme lokation, gemmer sig og spiller passivt. Det bruges ofte som negative vending til at beskrive noget, en anden spiller vurderer som dårligt eller uretfærdig spilletaktik.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a:t>I </a:t>
            </a:r>
            <a:r>
              <a:rPr lang="en-US" dirty="0" err="1"/>
              <a:t>jeres</a:t>
            </a:r>
            <a:r>
              <a:rPr lang="en-US" dirty="0"/>
              <a:t> </a:t>
            </a:r>
            <a:r>
              <a:rPr lang="en-US" dirty="0" err="1"/>
              <a:t>diskussioner</a:t>
            </a:r>
            <a:r>
              <a:rPr lang="en-US" dirty="0"/>
              <a:t> kan I </a:t>
            </a:r>
            <a:r>
              <a:rPr lang="en-US" dirty="0" err="1"/>
              <a:t>være</a:t>
            </a:r>
            <a:r>
              <a:rPr lang="en-US" dirty="0"/>
              <a:t> </a:t>
            </a:r>
            <a:r>
              <a:rPr lang="en-US" dirty="0" err="1"/>
              <a:t>opmærksomme</a:t>
            </a:r>
            <a:r>
              <a:rPr lang="en-US" dirty="0"/>
              <a:t> </a:t>
            </a:r>
            <a:r>
              <a:rPr lang="en-US" dirty="0" err="1"/>
              <a:t>på</a:t>
            </a:r>
            <a:r>
              <a:rPr lang="en-US" dirty="0"/>
              <a:t>, at </a:t>
            </a:r>
            <a:r>
              <a:rPr lang="da-DK" noProof="0" dirty="0"/>
              <a:t>mange unge bruger en stor del af deres tid på sociale medier. Her er de både i kontakt med deres venner og fremmede. Mange unge oplever ubehageligt indhold på sociale medier, og mange tror, at det er deres eget ansvar at løse  evt. konflikter. For fagpersoner kan disse konflikter også foregå uden for deres synsfelt, hvilket kan være udfordrende i forhold til, hvordan man kan hjælpe.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da-DK" noProof="0" dirty="0"/>
              <a:t>Hjælpetekst til facilitator: </a:t>
            </a:r>
          </a:p>
          <a:p>
            <a:r>
              <a:rPr lang="en-US" dirty="0"/>
              <a:t>Det kan </a:t>
            </a:r>
            <a:r>
              <a:rPr lang="en-US" dirty="0" err="1"/>
              <a:t>være</a:t>
            </a:r>
            <a:r>
              <a:rPr lang="en-US" dirty="0"/>
              <a:t> </a:t>
            </a:r>
            <a:r>
              <a:rPr lang="en-US" dirty="0" err="1"/>
              <a:t>hjælpsomt</a:t>
            </a:r>
            <a:r>
              <a:rPr lang="en-US" dirty="0"/>
              <a:t> at lave </a:t>
            </a:r>
            <a:r>
              <a:rPr lang="en-US" dirty="0" err="1"/>
              <a:t>konkrete</a:t>
            </a:r>
            <a:r>
              <a:rPr lang="en-US" dirty="0"/>
              <a:t> </a:t>
            </a:r>
            <a:r>
              <a:rPr lang="en-US" dirty="0" err="1"/>
              <a:t>aftaler</a:t>
            </a:r>
            <a:r>
              <a:rPr lang="en-US" dirty="0"/>
              <a:t> for, </a:t>
            </a:r>
            <a:r>
              <a:rPr lang="en-US" dirty="0" err="1"/>
              <a:t>hvordan</a:t>
            </a:r>
            <a:r>
              <a:rPr lang="en-US" dirty="0"/>
              <a:t> man </a:t>
            </a:r>
            <a:r>
              <a:rPr lang="en-US" dirty="0" err="1"/>
              <a:t>forholder</a:t>
            </a:r>
            <a:r>
              <a:rPr lang="en-US" dirty="0"/>
              <a:t> sig til </a:t>
            </a:r>
            <a:r>
              <a:rPr lang="en-US" dirty="0" err="1"/>
              <a:t>racisme</a:t>
            </a:r>
            <a:r>
              <a:rPr lang="en-US" dirty="0"/>
              <a:t> og </a:t>
            </a:r>
            <a:r>
              <a:rPr lang="en-US" dirty="0" err="1"/>
              <a:t>diskrimination</a:t>
            </a:r>
            <a:r>
              <a:rPr lang="en-US" dirty="0"/>
              <a:t> </a:t>
            </a:r>
            <a:r>
              <a:rPr lang="en-US" dirty="0" err="1"/>
              <a:t>i</a:t>
            </a:r>
            <a:r>
              <a:rPr lang="en-US" dirty="0"/>
              <a:t> </a:t>
            </a:r>
            <a:r>
              <a:rPr lang="en-US" dirty="0" err="1"/>
              <a:t>fritids</a:t>
            </a:r>
            <a:r>
              <a:rPr lang="en-US" dirty="0"/>
              <a:t>- og </a:t>
            </a:r>
            <a:r>
              <a:rPr lang="en-US" dirty="0" err="1"/>
              <a:t>ungdomsklubben</a:t>
            </a:r>
            <a:r>
              <a:rPr lang="en-US" dirty="0"/>
              <a:t>.</a:t>
            </a:r>
          </a:p>
          <a:p>
            <a:endParaRPr lang="en-US" dirty="0"/>
          </a:p>
          <a:p>
            <a:r>
              <a:rPr lang="en-US" dirty="0"/>
              <a:t>I kan </a:t>
            </a:r>
            <a:r>
              <a:rPr lang="en-US" dirty="0" err="1"/>
              <a:t>finde</a:t>
            </a:r>
            <a:r>
              <a:rPr lang="en-US" dirty="0"/>
              <a:t> </a:t>
            </a:r>
            <a:r>
              <a:rPr lang="en-US" dirty="0" err="1"/>
              <a:t>skabelon</a:t>
            </a:r>
            <a:r>
              <a:rPr lang="en-US" dirty="0"/>
              <a:t> til </a:t>
            </a:r>
            <a:r>
              <a:rPr lang="en-US" dirty="0" err="1"/>
              <a:t>jeres</a:t>
            </a:r>
            <a:r>
              <a:rPr lang="en-US" dirty="0"/>
              <a:t> </a:t>
            </a:r>
            <a:r>
              <a:rPr lang="en-US" dirty="0" err="1"/>
              <a:t>aftaler</a:t>
            </a:r>
            <a:r>
              <a:rPr lang="en-US" dirty="0"/>
              <a:t> </a:t>
            </a:r>
            <a:r>
              <a:rPr lang="en-US" dirty="0" err="1"/>
              <a:t>i</a:t>
            </a:r>
            <a:r>
              <a:rPr lang="en-US" dirty="0"/>
              <a:t> </a:t>
            </a:r>
            <a:r>
              <a:rPr lang="en-US" dirty="0" err="1"/>
              <a:t>personalegruppen</a:t>
            </a:r>
            <a:r>
              <a:rPr lang="en-US" dirty="0"/>
              <a:t> og </a:t>
            </a:r>
            <a:r>
              <a:rPr lang="en-US" dirty="0" err="1"/>
              <a:t>en</a:t>
            </a:r>
            <a:r>
              <a:rPr lang="en-US" dirty="0"/>
              <a:t> </a:t>
            </a:r>
            <a:r>
              <a:rPr lang="en-US" dirty="0" err="1"/>
              <a:t>udfyldt</a:t>
            </a:r>
            <a:r>
              <a:rPr lang="en-US" dirty="0"/>
              <a:t> </a:t>
            </a:r>
            <a:r>
              <a:rPr lang="en-US" dirty="0" err="1"/>
              <a:t>skabelon</a:t>
            </a:r>
            <a:r>
              <a:rPr lang="en-US" dirty="0"/>
              <a:t> til </a:t>
            </a:r>
            <a:r>
              <a:rPr lang="en-US" dirty="0" err="1"/>
              <a:t>jeres</a:t>
            </a:r>
            <a:r>
              <a:rPr lang="en-US" dirty="0"/>
              <a:t> inspiration </a:t>
            </a:r>
            <a:r>
              <a:rPr lang="en-US" dirty="0" err="1"/>
              <a:t>på</a:t>
            </a:r>
            <a:r>
              <a:rPr lang="en-US" dirty="0"/>
              <a:t> www.medieraadet.dk</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extBox 2"/>
          <p:cNvSpPr txBox="1"/>
          <p:nvPr/>
        </p:nvSpPr>
        <p:spPr>
          <a:xfrm>
            <a:off x="871165" y="2369852"/>
            <a:ext cx="14792027" cy="1790066"/>
          </a:xfrm>
          <a:prstGeom prst="rect">
            <a:avLst/>
          </a:prstGeom>
        </p:spPr>
        <p:txBody>
          <a:bodyPr lIns="0" tIns="0" rIns="0" bIns="0" rtlCol="0" anchor="t">
            <a:spAutoFit/>
          </a:bodyPr>
          <a:lstStyle/>
          <a:p>
            <a:pPr algn="ctr">
              <a:lnSpc>
                <a:spcPts val="13159"/>
              </a:lnSpc>
            </a:pPr>
            <a:r>
              <a:rPr lang="en-US" sz="9399" b="1" dirty="0">
                <a:solidFill>
                  <a:srgbClr val="FFFFFF"/>
                </a:solidFill>
                <a:latin typeface="Antique Olive Bold"/>
                <a:ea typeface="Antique Olive Bold"/>
                <a:cs typeface="Antique Olive Bold"/>
                <a:sym typeface="Antique Olive Bold"/>
              </a:rPr>
              <a:t>Kan vi tale om </a:t>
            </a:r>
            <a:r>
              <a:rPr lang="en-US" sz="9399" b="1" dirty="0" err="1">
                <a:solidFill>
                  <a:srgbClr val="FFFFFF"/>
                </a:solidFill>
                <a:latin typeface="Antique Olive Bold"/>
                <a:ea typeface="Antique Olive Bold"/>
                <a:cs typeface="Antique Olive Bold"/>
                <a:sym typeface="Antique Olive Bold"/>
              </a:rPr>
              <a:t>racisme</a:t>
            </a:r>
            <a:r>
              <a:rPr lang="en-US" sz="9399" b="1">
                <a:solidFill>
                  <a:srgbClr val="FFFFFF"/>
                </a:solidFill>
                <a:latin typeface="Antique Olive Bold"/>
                <a:ea typeface="Antique Olive Bold"/>
                <a:cs typeface="Antique Olive Bold"/>
                <a:sym typeface="Antique Olive Bold"/>
              </a:rPr>
              <a:t>? </a:t>
            </a:r>
          </a:p>
        </p:txBody>
      </p:sp>
      <p:sp>
        <p:nvSpPr>
          <p:cNvPr id="3" name="TextBox 3"/>
          <p:cNvSpPr txBox="1"/>
          <p:nvPr/>
        </p:nvSpPr>
        <p:spPr>
          <a:xfrm>
            <a:off x="871165" y="3921793"/>
            <a:ext cx="8048327" cy="1152462"/>
          </a:xfrm>
          <a:prstGeom prst="rect">
            <a:avLst/>
          </a:prstGeom>
        </p:spPr>
        <p:txBody>
          <a:bodyPr lIns="0" tIns="0" rIns="0" bIns="0" rtlCol="0" anchor="t">
            <a:spAutoFit/>
          </a:bodyPr>
          <a:lstStyle/>
          <a:p>
            <a:pPr algn="ctr">
              <a:lnSpc>
                <a:spcPts val="8403"/>
              </a:lnSpc>
            </a:pPr>
            <a:r>
              <a:rPr lang="en-US" sz="6002">
                <a:solidFill>
                  <a:srgbClr val="FFFFFF"/>
                </a:solidFill>
                <a:latin typeface="Antique Olive"/>
                <a:ea typeface="Antique Olive"/>
                <a:cs typeface="Antique Olive"/>
                <a:sym typeface="Antique Olive"/>
              </a:rPr>
              <a:t>- på personalemødet</a:t>
            </a:r>
          </a:p>
        </p:txBody>
      </p:sp>
      <p:sp>
        <p:nvSpPr>
          <p:cNvPr id="4" name="TextBox 4"/>
          <p:cNvSpPr txBox="1"/>
          <p:nvPr/>
        </p:nvSpPr>
        <p:spPr>
          <a:xfrm>
            <a:off x="1181139" y="5760977"/>
            <a:ext cx="10325061" cy="1141595"/>
          </a:xfrm>
          <a:prstGeom prst="rect">
            <a:avLst/>
          </a:prstGeom>
        </p:spPr>
        <p:txBody>
          <a:bodyPr wrap="square" lIns="0" tIns="0" rIns="0" bIns="0" rtlCol="0" anchor="t">
            <a:spAutoFit/>
          </a:bodyPr>
          <a:lstStyle/>
          <a:p>
            <a:pPr algn="l">
              <a:lnSpc>
                <a:spcPts val="4620"/>
              </a:lnSpc>
            </a:pPr>
            <a:r>
              <a:rPr lang="da-DK" sz="2800" i="1" dirty="0">
                <a:solidFill>
                  <a:srgbClr val="FFFFFF"/>
                </a:solidFill>
                <a:latin typeface="Open Sans Italics"/>
                <a:ea typeface="Open Sans Italics"/>
                <a:cs typeface="Open Sans Italics"/>
                <a:sym typeface="Open Sans Italics"/>
              </a:rPr>
              <a:t>Forslag til, hvordan I skaber forståelse, dialog og fælles aftaler i jeres personalegruppe i arbejdet med at håndtere diskrimination</a:t>
            </a:r>
          </a:p>
        </p:txBody>
      </p:sp>
      <p:sp>
        <p:nvSpPr>
          <p:cNvPr id="5" name="Freeform 5"/>
          <p:cNvSpPr/>
          <p:nvPr/>
        </p:nvSpPr>
        <p:spPr>
          <a:xfrm>
            <a:off x="15069903" y="8710951"/>
            <a:ext cx="2189397" cy="1094698"/>
          </a:xfrm>
          <a:custGeom>
            <a:avLst/>
            <a:gdLst/>
            <a:ahLst/>
            <a:cxnLst/>
            <a:rect l="l" t="t" r="r" b="b"/>
            <a:pathLst>
              <a:path w="2189397" h="1094698">
                <a:moveTo>
                  <a:pt x="0" y="0"/>
                </a:moveTo>
                <a:lnTo>
                  <a:pt x="2189397" y="0"/>
                </a:lnTo>
                <a:lnTo>
                  <a:pt x="2189397" y="1094698"/>
                </a:lnTo>
                <a:lnTo>
                  <a:pt x="0" y="1094698"/>
                </a:lnTo>
                <a:lnTo>
                  <a:pt x="0" y="0"/>
                </a:lnTo>
                <a:close/>
              </a:path>
            </a:pathLst>
          </a:custGeom>
          <a:blipFill>
            <a:blip r:embed="rId3"/>
            <a:stretch>
              <a:fillRect/>
            </a:stretch>
          </a:blipFill>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1040265"/>
            <a:ext cx="11623948" cy="1109980"/>
          </a:xfrm>
          <a:prstGeom prst="rect">
            <a:avLst/>
          </a:prstGeom>
        </p:spPr>
        <p:txBody>
          <a:bodyPr lIns="0" tIns="0" rIns="0" bIns="0" rtlCol="0" anchor="t">
            <a:spAutoFit/>
          </a:bodyPr>
          <a:lstStyle/>
          <a:p>
            <a:pPr algn="l">
              <a:lnSpc>
                <a:spcPts val="8119"/>
              </a:lnSpc>
            </a:pPr>
            <a:r>
              <a:rPr lang="en-US" sz="5799" b="1">
                <a:solidFill>
                  <a:srgbClr val="000000"/>
                </a:solidFill>
                <a:latin typeface="Antique Olive Bold"/>
                <a:ea typeface="Antique Olive Bold"/>
                <a:cs typeface="Antique Olive Bold"/>
                <a:sym typeface="Antique Olive Bold"/>
              </a:rPr>
              <a:t>Aftaler i personalegruppen</a:t>
            </a:r>
          </a:p>
        </p:txBody>
      </p:sp>
      <p:sp>
        <p:nvSpPr>
          <p:cNvPr id="6" name="TextBox 6"/>
          <p:cNvSpPr txBox="1"/>
          <p:nvPr/>
        </p:nvSpPr>
        <p:spPr>
          <a:xfrm>
            <a:off x="1028700" y="3253190"/>
            <a:ext cx="16673037" cy="5815310"/>
          </a:xfrm>
          <a:prstGeom prst="rect">
            <a:avLst/>
          </a:prstGeom>
        </p:spPr>
        <p:txBody>
          <a:bodyPr lIns="0" tIns="0" rIns="0" bIns="0" rtlCol="0" anchor="t">
            <a:spAutoFit/>
          </a:bodyPr>
          <a:lstStyle/>
          <a:p>
            <a:pPr algn="l">
              <a:lnSpc>
                <a:spcPts val="3780"/>
              </a:lnSpc>
            </a:pPr>
            <a:r>
              <a:rPr lang="en-US" sz="2700" dirty="0" err="1">
                <a:solidFill>
                  <a:srgbClr val="000000"/>
                </a:solidFill>
                <a:latin typeface="Open Sans"/>
                <a:ea typeface="Open Sans"/>
                <a:cs typeface="Open Sans"/>
                <a:sym typeface="Open Sans"/>
              </a:rPr>
              <a:t>Diskutér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følgende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spørgsmål</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grupper</a:t>
            </a:r>
            <a:r>
              <a:rPr lang="en-US" sz="2700" dirty="0">
                <a:solidFill>
                  <a:srgbClr val="000000"/>
                </a:solidFill>
                <a:latin typeface="Open Sans"/>
                <a:ea typeface="Open Sans"/>
                <a:cs typeface="Open Sans"/>
                <a:sym typeface="Open Sans"/>
              </a:rPr>
              <a:t>:</a:t>
            </a:r>
          </a:p>
          <a:p>
            <a:pPr marL="582933" lvl="1" indent="-291467" algn="l">
              <a:lnSpc>
                <a:spcPts val="3780"/>
              </a:lnSpc>
              <a:buFont typeface="Arial"/>
              <a:buChar char="•"/>
            </a:pPr>
            <a:r>
              <a:rPr lang="en-US" sz="2700" dirty="0">
                <a:solidFill>
                  <a:srgbClr val="000000"/>
                </a:solidFill>
                <a:latin typeface="Open Sans"/>
                <a:ea typeface="Open Sans"/>
                <a:cs typeface="Open Sans"/>
                <a:sym typeface="Open Sans"/>
              </a:rPr>
              <a:t>Har I set </a:t>
            </a:r>
            <a:r>
              <a:rPr lang="en-US" sz="2700" dirty="0" err="1">
                <a:solidFill>
                  <a:srgbClr val="000000"/>
                </a:solidFill>
                <a:latin typeface="Open Sans"/>
                <a:ea typeface="Open Sans"/>
                <a:cs typeface="Open Sans"/>
                <a:sym typeface="Open Sans"/>
              </a:rPr>
              <a:t>nogle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blive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udsat</a:t>
            </a:r>
            <a:r>
              <a:rPr lang="en-US" sz="2700" dirty="0">
                <a:solidFill>
                  <a:srgbClr val="000000"/>
                </a:solidFill>
                <a:latin typeface="Open Sans"/>
                <a:ea typeface="Open Sans"/>
                <a:cs typeface="Open Sans"/>
                <a:sym typeface="Open Sans"/>
              </a:rPr>
              <a:t> for </a:t>
            </a:r>
            <a:r>
              <a:rPr lang="en-US" sz="2700" dirty="0" err="1">
                <a:solidFill>
                  <a:srgbClr val="000000"/>
                </a:solidFill>
                <a:latin typeface="Open Sans"/>
                <a:ea typeface="Open Sans"/>
                <a:cs typeface="Open Sans"/>
                <a:sym typeface="Open Sans"/>
              </a:rPr>
              <a:t>racisme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enten</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klubben</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eller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det </a:t>
            </a:r>
            <a:r>
              <a:rPr lang="en-US" sz="2700" dirty="0" err="1">
                <a:solidFill>
                  <a:srgbClr val="000000"/>
                </a:solidFill>
                <a:latin typeface="Open Sans"/>
                <a:ea typeface="Open Sans"/>
                <a:cs typeface="Open Sans"/>
                <a:sym typeface="Open Sans"/>
              </a:rPr>
              <a:t>digitale</a:t>
            </a:r>
            <a:r>
              <a:rPr lang="en-US" sz="2700" dirty="0">
                <a:solidFill>
                  <a:srgbClr val="000000"/>
                </a:solidFill>
                <a:latin typeface="Open Sans"/>
                <a:ea typeface="Open Sans"/>
                <a:cs typeface="Open Sans"/>
                <a:sym typeface="Open Sans"/>
              </a:rPr>
              <a:t> rum?​</a:t>
            </a:r>
          </a:p>
          <a:p>
            <a:pPr marL="582933" lvl="1" indent="-291467" algn="l">
              <a:lnSpc>
                <a:spcPts val="3780"/>
              </a:lnSpc>
              <a:buFont typeface="Arial"/>
              <a:buChar char="•"/>
            </a:pPr>
            <a:r>
              <a:rPr lang="en-US" sz="2700" dirty="0" err="1">
                <a:solidFill>
                  <a:srgbClr val="000000"/>
                </a:solidFill>
                <a:latin typeface="Open Sans"/>
                <a:ea typeface="Open Sans"/>
                <a:cs typeface="Open Sans"/>
                <a:sym typeface="Open Sans"/>
              </a:rPr>
              <a:t>Hvad</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synes</a:t>
            </a:r>
            <a:r>
              <a:rPr lang="en-US" sz="2700" dirty="0">
                <a:solidFill>
                  <a:srgbClr val="000000"/>
                </a:solidFill>
                <a:latin typeface="Open Sans"/>
                <a:ea typeface="Open Sans"/>
                <a:cs typeface="Open Sans"/>
                <a:sym typeface="Open Sans"/>
              </a:rPr>
              <a:t> I </a:t>
            </a:r>
            <a:r>
              <a:rPr lang="en-US" sz="2700" dirty="0" err="1">
                <a:solidFill>
                  <a:srgbClr val="000000"/>
                </a:solidFill>
                <a:latin typeface="Open Sans"/>
                <a:ea typeface="Open Sans"/>
                <a:cs typeface="Open Sans"/>
                <a:sym typeface="Open Sans"/>
              </a:rPr>
              <a:t>kunne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være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en</a:t>
            </a:r>
            <a:r>
              <a:rPr lang="en-US" sz="2700" dirty="0">
                <a:solidFill>
                  <a:srgbClr val="000000"/>
                </a:solidFill>
                <a:latin typeface="Open Sans"/>
                <a:ea typeface="Open Sans"/>
                <a:cs typeface="Open Sans"/>
                <a:sym typeface="Open Sans"/>
              </a:rPr>
              <a:t> god </a:t>
            </a:r>
            <a:r>
              <a:rPr lang="en-US" sz="2700" dirty="0" err="1">
                <a:solidFill>
                  <a:srgbClr val="000000"/>
                </a:solidFill>
                <a:latin typeface="Open Sans"/>
                <a:ea typeface="Open Sans"/>
                <a:cs typeface="Open Sans"/>
                <a:sym typeface="Open Sans"/>
              </a:rPr>
              <a:t>måde</a:t>
            </a:r>
            <a:r>
              <a:rPr lang="en-US" sz="2700" dirty="0">
                <a:solidFill>
                  <a:srgbClr val="000000"/>
                </a:solidFill>
                <a:latin typeface="Open Sans"/>
                <a:ea typeface="Open Sans"/>
                <a:cs typeface="Open Sans"/>
                <a:sym typeface="Open Sans"/>
              </a:rPr>
              <a:t> at </a:t>
            </a:r>
            <a:r>
              <a:rPr lang="en-US" sz="2700" dirty="0" err="1">
                <a:solidFill>
                  <a:srgbClr val="000000"/>
                </a:solidFill>
                <a:latin typeface="Open Sans"/>
                <a:ea typeface="Open Sans"/>
                <a:cs typeface="Open Sans"/>
                <a:sym typeface="Open Sans"/>
              </a:rPr>
              <a:t>håndtere</a:t>
            </a:r>
            <a:r>
              <a:rPr lang="en-US" sz="2700" dirty="0">
                <a:solidFill>
                  <a:srgbClr val="000000"/>
                </a:solidFill>
                <a:latin typeface="Open Sans"/>
                <a:ea typeface="Open Sans"/>
                <a:cs typeface="Open Sans"/>
                <a:sym typeface="Open Sans"/>
              </a:rPr>
              <a:t> det </a:t>
            </a:r>
            <a:r>
              <a:rPr lang="en-US" sz="2700" dirty="0" err="1">
                <a:solidFill>
                  <a:srgbClr val="000000"/>
                </a:solidFill>
                <a:latin typeface="Open Sans"/>
                <a:ea typeface="Open Sans"/>
                <a:cs typeface="Open Sans"/>
                <a:sym typeface="Open Sans"/>
              </a:rPr>
              <a:t>på</a:t>
            </a:r>
            <a:r>
              <a:rPr lang="en-US" sz="2700" dirty="0">
                <a:solidFill>
                  <a:srgbClr val="000000"/>
                </a:solidFill>
                <a:latin typeface="Open Sans"/>
                <a:ea typeface="Open Sans"/>
                <a:cs typeface="Open Sans"/>
                <a:sym typeface="Open Sans"/>
              </a:rPr>
              <a:t>?​</a:t>
            </a:r>
          </a:p>
          <a:p>
            <a:pPr algn="l">
              <a:lnSpc>
                <a:spcPts val="3780"/>
              </a:lnSpc>
            </a:pPr>
            <a:r>
              <a:rPr lang="en-US" sz="2700" dirty="0">
                <a:solidFill>
                  <a:srgbClr val="000000"/>
                </a:solidFill>
                <a:latin typeface="Open Sans"/>
                <a:ea typeface="Open Sans"/>
                <a:cs typeface="Open Sans"/>
                <a:sym typeface="Open Sans"/>
              </a:rPr>
              <a:t>​</a:t>
            </a:r>
          </a:p>
          <a:p>
            <a:pPr algn="l">
              <a:lnSpc>
                <a:spcPts val="3780"/>
              </a:lnSpc>
            </a:pPr>
            <a:r>
              <a:rPr lang="en-US" sz="2700" dirty="0">
                <a:solidFill>
                  <a:srgbClr val="000000"/>
                </a:solidFill>
                <a:latin typeface="Open Sans"/>
                <a:ea typeface="Open Sans"/>
                <a:cs typeface="Open Sans"/>
                <a:sym typeface="Open Sans"/>
              </a:rPr>
              <a:t>I de </a:t>
            </a:r>
            <a:r>
              <a:rPr lang="en-US" sz="2700" dirty="0" err="1">
                <a:solidFill>
                  <a:srgbClr val="000000"/>
                </a:solidFill>
                <a:latin typeface="Open Sans"/>
                <a:ea typeface="Open Sans"/>
                <a:cs typeface="Open Sans"/>
                <a:sym typeface="Open Sans"/>
              </a:rPr>
              <a:t>samme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grupper</a:t>
            </a:r>
            <a:r>
              <a:rPr lang="en-US" sz="2700" dirty="0">
                <a:solidFill>
                  <a:srgbClr val="000000"/>
                </a:solidFill>
                <a:latin typeface="Open Sans"/>
                <a:ea typeface="Open Sans"/>
                <a:cs typeface="Open Sans"/>
                <a:sym typeface="Open Sans"/>
              </a:rPr>
              <a:t>: </a:t>
            </a:r>
          </a:p>
          <a:p>
            <a:pPr marL="582933" lvl="1" indent="-291467" algn="l">
              <a:lnSpc>
                <a:spcPts val="3780"/>
              </a:lnSpc>
              <a:buFont typeface="Arial"/>
              <a:buChar char="•"/>
            </a:pPr>
            <a:r>
              <a:rPr lang="en-US" sz="2700" dirty="0" err="1">
                <a:solidFill>
                  <a:srgbClr val="000000"/>
                </a:solidFill>
                <a:latin typeface="Open Sans"/>
                <a:ea typeface="Open Sans"/>
                <a:cs typeface="Open Sans"/>
                <a:sym typeface="Open Sans"/>
              </a:rPr>
              <a:t>Skriv</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jeres</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forslag</a:t>
            </a:r>
            <a:r>
              <a:rPr lang="en-US" sz="2700" dirty="0">
                <a:solidFill>
                  <a:srgbClr val="000000"/>
                </a:solidFill>
                <a:latin typeface="Open Sans"/>
                <a:ea typeface="Open Sans"/>
                <a:cs typeface="Open Sans"/>
                <a:sym typeface="Open Sans"/>
              </a:rPr>
              <a:t> til </a:t>
            </a:r>
            <a:r>
              <a:rPr lang="en-US" sz="2700" dirty="0" err="1">
                <a:solidFill>
                  <a:srgbClr val="000000"/>
                </a:solidFill>
                <a:latin typeface="Open Sans"/>
                <a:ea typeface="Open Sans"/>
                <a:cs typeface="Open Sans"/>
                <a:sym typeface="Open Sans"/>
              </a:rPr>
              <a:t>aftaler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ned</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på</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post-its</a:t>
            </a:r>
            <a:r>
              <a:rPr lang="en-US" sz="2700">
                <a:solidFill>
                  <a:srgbClr val="000000"/>
                </a:solidFill>
                <a:latin typeface="Open Sans"/>
                <a:ea typeface="Open Sans"/>
                <a:cs typeface="Open Sans"/>
                <a:sym typeface="Open Sans"/>
              </a:rPr>
              <a:t>. </a:t>
            </a:r>
          </a:p>
          <a:p>
            <a:pPr marL="582933" lvl="1" indent="-291467" algn="l">
              <a:lnSpc>
                <a:spcPts val="3780"/>
              </a:lnSpc>
              <a:buFont typeface="Arial"/>
              <a:buChar char="•"/>
            </a:pPr>
            <a:r>
              <a:rPr lang="en-US" sz="2700">
                <a:solidFill>
                  <a:srgbClr val="000000"/>
                </a:solidFill>
                <a:latin typeface="Open Sans"/>
                <a:ea typeface="Open Sans"/>
                <a:cs typeface="Open Sans"/>
                <a:sym typeface="Open Sans"/>
              </a:rPr>
              <a:t>Alle </a:t>
            </a:r>
            <a:r>
              <a:rPr lang="en-US" sz="2700" dirty="0" err="1">
                <a:solidFill>
                  <a:srgbClr val="000000"/>
                </a:solidFill>
                <a:latin typeface="Open Sans"/>
                <a:ea typeface="Open Sans"/>
                <a:cs typeface="Open Sans"/>
                <a:sym typeface="Open Sans"/>
              </a:rPr>
              <a:t>grupper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vælger</a:t>
            </a:r>
            <a:r>
              <a:rPr lang="en-US" sz="2700" dirty="0">
                <a:solidFill>
                  <a:srgbClr val="000000"/>
                </a:solidFill>
                <a:latin typeface="Open Sans"/>
                <a:ea typeface="Open Sans"/>
                <a:cs typeface="Open Sans"/>
                <a:sym typeface="Open Sans"/>
              </a:rPr>
              <a:t> 3 </a:t>
            </a:r>
            <a:r>
              <a:rPr lang="en-US" sz="2700" dirty="0" err="1">
                <a:solidFill>
                  <a:srgbClr val="000000"/>
                </a:solidFill>
                <a:latin typeface="Open Sans"/>
                <a:ea typeface="Open Sans"/>
                <a:cs typeface="Open Sans"/>
                <a:sym typeface="Open Sans"/>
              </a:rPr>
              <a:t>forslag</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som</a:t>
            </a:r>
            <a:r>
              <a:rPr lang="en-US" sz="2700" dirty="0">
                <a:solidFill>
                  <a:srgbClr val="000000"/>
                </a:solidFill>
                <a:latin typeface="Open Sans"/>
                <a:ea typeface="Open Sans"/>
                <a:cs typeface="Open Sans"/>
                <a:sym typeface="Open Sans"/>
              </a:rPr>
              <a:t> de </a:t>
            </a:r>
            <a:r>
              <a:rPr lang="en-US" sz="2700" dirty="0" err="1">
                <a:solidFill>
                  <a:srgbClr val="000000"/>
                </a:solidFill>
                <a:latin typeface="Open Sans"/>
                <a:ea typeface="Open Sans"/>
                <a:cs typeface="Open Sans"/>
                <a:sym typeface="Open Sans"/>
              </a:rPr>
              <a:t>synes</a:t>
            </a:r>
            <a:r>
              <a:rPr lang="en-US" sz="2700" dirty="0">
                <a:solidFill>
                  <a:srgbClr val="000000"/>
                </a:solidFill>
                <a:latin typeface="Open Sans"/>
                <a:ea typeface="Open Sans"/>
                <a:cs typeface="Open Sans"/>
                <a:sym typeface="Open Sans"/>
              </a:rPr>
              <a:t> er </a:t>
            </a:r>
            <a:r>
              <a:rPr lang="en-US" sz="2700" dirty="0" err="1">
                <a:solidFill>
                  <a:srgbClr val="000000"/>
                </a:solidFill>
                <a:latin typeface="Open Sans"/>
                <a:ea typeface="Open Sans"/>
                <a:cs typeface="Open Sans"/>
                <a:sym typeface="Open Sans"/>
              </a:rPr>
              <a:t>vigtigst</a:t>
            </a:r>
            <a:r>
              <a:rPr lang="en-US" sz="2700" dirty="0">
                <a:solidFill>
                  <a:srgbClr val="000000"/>
                </a:solidFill>
                <a:latin typeface="Open Sans"/>
                <a:ea typeface="Open Sans"/>
                <a:cs typeface="Open Sans"/>
                <a:sym typeface="Open Sans"/>
              </a:rPr>
              <a:t> og </a:t>
            </a:r>
            <a:r>
              <a:rPr lang="en-US" sz="2700" dirty="0" err="1">
                <a:solidFill>
                  <a:srgbClr val="000000"/>
                </a:solidFill>
                <a:latin typeface="Open Sans"/>
                <a:ea typeface="Open Sans"/>
                <a:cs typeface="Open Sans"/>
                <a:sym typeface="Open Sans"/>
              </a:rPr>
              <a:t>præsenterer</a:t>
            </a:r>
            <a:r>
              <a:rPr lang="en-US" sz="2700" dirty="0">
                <a:solidFill>
                  <a:srgbClr val="000000"/>
                </a:solidFill>
                <a:latin typeface="Open Sans"/>
                <a:ea typeface="Open Sans"/>
                <a:cs typeface="Open Sans"/>
                <a:sym typeface="Open Sans"/>
              </a:rPr>
              <a:t> dem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plenum.​</a:t>
            </a:r>
          </a:p>
          <a:p>
            <a:pPr algn="l">
              <a:lnSpc>
                <a:spcPts val="3780"/>
              </a:lnSpc>
            </a:pPr>
            <a:r>
              <a:rPr lang="en-US" sz="2700" dirty="0">
                <a:solidFill>
                  <a:srgbClr val="000000"/>
                </a:solidFill>
                <a:latin typeface="Open Sans"/>
                <a:ea typeface="Open Sans"/>
                <a:cs typeface="Open Sans"/>
                <a:sym typeface="Open Sans"/>
              </a:rPr>
              <a:t>​</a:t>
            </a:r>
          </a:p>
          <a:p>
            <a:pPr algn="l">
              <a:lnSpc>
                <a:spcPts val="3780"/>
              </a:lnSpc>
            </a:pPr>
            <a:r>
              <a:rPr lang="en-US" sz="2700" dirty="0" err="1">
                <a:solidFill>
                  <a:srgbClr val="000000"/>
                </a:solidFill>
                <a:latin typeface="Open Sans"/>
                <a:ea typeface="Open Sans"/>
                <a:cs typeface="Open Sans"/>
                <a:sym typeface="Open Sans"/>
              </a:rPr>
              <a:t>Fælles</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drøftelse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af</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endelige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aftaler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personalegruppen</a:t>
            </a:r>
            <a:r>
              <a:rPr lang="en-US" sz="2700" dirty="0">
                <a:solidFill>
                  <a:srgbClr val="000000"/>
                </a:solidFill>
                <a:latin typeface="Open Sans"/>
                <a:ea typeface="Open Sans"/>
                <a:cs typeface="Open Sans"/>
                <a:sym typeface="Open Sans"/>
              </a:rPr>
              <a:t>:</a:t>
            </a:r>
          </a:p>
          <a:p>
            <a:pPr marL="582933" lvl="1" indent="-291467" algn="l">
              <a:lnSpc>
                <a:spcPts val="3780"/>
              </a:lnSpc>
              <a:buFont typeface="Arial"/>
              <a:buChar char="•"/>
            </a:pPr>
            <a:r>
              <a:rPr lang="en-US" sz="2700" dirty="0" err="1">
                <a:solidFill>
                  <a:srgbClr val="000000"/>
                </a:solidFill>
                <a:latin typeface="Open Sans"/>
                <a:ea typeface="Open Sans"/>
                <a:cs typeface="Open Sans"/>
                <a:sym typeface="Open Sans"/>
              </a:rPr>
              <a:t>Diskuter</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plenum, </a:t>
            </a:r>
            <a:r>
              <a:rPr lang="en-US" sz="2700" dirty="0" err="1">
                <a:solidFill>
                  <a:srgbClr val="000000"/>
                </a:solidFill>
                <a:latin typeface="Open Sans"/>
                <a:ea typeface="Open Sans"/>
                <a:cs typeface="Open Sans"/>
                <a:sym typeface="Open Sans"/>
              </a:rPr>
              <a:t>hvilke</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aftaler</a:t>
            </a:r>
            <a:r>
              <a:rPr lang="en-US" sz="2700" dirty="0">
                <a:solidFill>
                  <a:srgbClr val="000000"/>
                </a:solidFill>
                <a:latin typeface="Open Sans"/>
                <a:ea typeface="Open Sans"/>
                <a:cs typeface="Open Sans"/>
                <a:sym typeface="Open Sans"/>
              </a:rPr>
              <a:t> der </a:t>
            </a:r>
            <a:r>
              <a:rPr lang="en-US" sz="2700" dirty="0" err="1">
                <a:solidFill>
                  <a:srgbClr val="000000"/>
                </a:solidFill>
                <a:latin typeface="Open Sans"/>
                <a:ea typeface="Open Sans"/>
                <a:cs typeface="Open Sans"/>
                <a:sym typeface="Open Sans"/>
              </a:rPr>
              <a:t>skal</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være</a:t>
            </a:r>
            <a:r>
              <a:rPr lang="en-US" sz="2700" dirty="0">
                <a:solidFill>
                  <a:srgbClr val="000000"/>
                </a:solidFill>
                <a:latin typeface="Open Sans"/>
                <a:ea typeface="Open Sans"/>
                <a:cs typeface="Open Sans"/>
                <a:sym typeface="Open Sans"/>
              </a:rPr>
              <a:t> de </a:t>
            </a:r>
            <a:r>
              <a:rPr lang="en-US" sz="2700" dirty="0" err="1">
                <a:solidFill>
                  <a:srgbClr val="000000"/>
                </a:solidFill>
                <a:latin typeface="Open Sans"/>
                <a:ea typeface="Open Sans"/>
                <a:cs typeface="Open Sans"/>
                <a:sym typeface="Open Sans"/>
              </a:rPr>
              <a:t>endelige</a:t>
            </a:r>
            <a:r>
              <a:rPr lang="en-US" sz="2700" dirty="0">
                <a:solidFill>
                  <a:srgbClr val="000000"/>
                </a:solidFill>
                <a:latin typeface="Open Sans"/>
                <a:ea typeface="Open Sans"/>
                <a:cs typeface="Open Sans"/>
                <a:sym typeface="Open Sans"/>
              </a:rPr>
              <a:t> og </a:t>
            </a:r>
            <a:r>
              <a:rPr lang="en-US" sz="2700" dirty="0" err="1">
                <a:solidFill>
                  <a:srgbClr val="000000"/>
                </a:solidFill>
                <a:latin typeface="Open Sans"/>
                <a:ea typeface="Open Sans"/>
                <a:cs typeface="Open Sans"/>
                <a:sym typeface="Open Sans"/>
              </a:rPr>
              <a:t>skriv</a:t>
            </a:r>
            <a:r>
              <a:rPr lang="en-US" sz="2700" dirty="0">
                <a:solidFill>
                  <a:srgbClr val="000000"/>
                </a:solidFill>
                <a:latin typeface="Open Sans"/>
                <a:ea typeface="Open Sans"/>
                <a:cs typeface="Open Sans"/>
                <a:sym typeface="Open Sans"/>
              </a:rPr>
              <a:t> dem </a:t>
            </a:r>
            <a:r>
              <a:rPr lang="en-US" sz="2700" dirty="0" err="1">
                <a:solidFill>
                  <a:srgbClr val="000000"/>
                </a:solidFill>
                <a:latin typeface="Open Sans"/>
                <a:ea typeface="Open Sans"/>
                <a:cs typeface="Open Sans"/>
                <a:sym typeface="Open Sans"/>
              </a:rPr>
              <a:t>ned</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i</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skabelonen</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som</a:t>
            </a:r>
            <a:r>
              <a:rPr lang="en-US" sz="2700" dirty="0">
                <a:solidFill>
                  <a:srgbClr val="000000"/>
                </a:solidFill>
                <a:latin typeface="Open Sans"/>
                <a:ea typeface="Open Sans"/>
                <a:cs typeface="Open Sans"/>
                <a:sym typeface="Open Sans"/>
              </a:rPr>
              <a:t> I finder </a:t>
            </a:r>
            <a:r>
              <a:rPr lang="en-US" sz="2700" dirty="0" err="1">
                <a:solidFill>
                  <a:srgbClr val="000000"/>
                </a:solidFill>
                <a:latin typeface="Open Sans"/>
                <a:ea typeface="Open Sans"/>
                <a:cs typeface="Open Sans"/>
                <a:sym typeface="Open Sans"/>
              </a:rPr>
              <a:t>på</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Medierådets</a:t>
            </a:r>
            <a:r>
              <a:rPr lang="en-US" sz="2700" dirty="0">
                <a:solidFill>
                  <a:srgbClr val="000000"/>
                </a:solidFill>
                <a:latin typeface="Open Sans"/>
                <a:ea typeface="Open Sans"/>
                <a:cs typeface="Open Sans"/>
                <a:sym typeface="Open Sans"/>
              </a:rPr>
              <a:t> </a:t>
            </a:r>
            <a:r>
              <a:rPr lang="en-US" sz="2700" dirty="0" err="1">
                <a:solidFill>
                  <a:srgbClr val="000000"/>
                </a:solidFill>
                <a:latin typeface="Open Sans"/>
                <a:ea typeface="Open Sans"/>
                <a:cs typeface="Open Sans"/>
                <a:sym typeface="Open Sans"/>
              </a:rPr>
              <a:t>hjemmeside</a:t>
            </a:r>
            <a:r>
              <a:rPr lang="en-US" sz="2700" dirty="0">
                <a:solidFill>
                  <a:srgbClr val="000000"/>
                </a:solidFill>
                <a:latin typeface="Open Sans"/>
                <a:ea typeface="Open Sans"/>
                <a:cs typeface="Open Sans"/>
                <a:sym typeface="Open Sans"/>
              </a:rPr>
              <a:t> </a:t>
            </a:r>
          </a:p>
          <a:p>
            <a:pPr algn="l">
              <a:lnSpc>
                <a:spcPts val="3780"/>
              </a:lnSpc>
            </a:pPr>
            <a:endParaRPr lang="en-US" sz="2700"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700" y="2055961"/>
            <a:ext cx="10036189" cy="890270"/>
          </a:xfrm>
          <a:prstGeom prst="rect">
            <a:avLst/>
          </a:prstGeom>
        </p:spPr>
        <p:txBody>
          <a:bodyPr lIns="0" tIns="0" rIns="0" bIns="0" rtlCol="0" anchor="t">
            <a:spAutoFit/>
          </a:bodyPr>
          <a:lstStyle/>
          <a:p>
            <a:pPr algn="l">
              <a:lnSpc>
                <a:spcPts val="6580"/>
              </a:lnSpc>
            </a:pPr>
            <a:r>
              <a:rPr lang="en-US" sz="4700" i="1">
                <a:solidFill>
                  <a:srgbClr val="000000"/>
                </a:solidFill>
                <a:latin typeface="Antique Olive Italics"/>
                <a:ea typeface="Antique Olive Italics"/>
                <a:cs typeface="Antique Olive Italics"/>
                <a:sym typeface="Antique Olive Italics"/>
              </a:rPr>
              <a:t>Fremgangsmåde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a:off x="13714050" y="3546511"/>
            <a:ext cx="2100696" cy="2100696"/>
          </a:xfrm>
          <a:custGeom>
            <a:avLst/>
            <a:gdLst/>
            <a:ahLst/>
            <a:cxnLst/>
            <a:rect l="l" t="t" r="r" b="b"/>
            <a:pathLst>
              <a:path w="2100696" h="2100696">
                <a:moveTo>
                  <a:pt x="0" y="0"/>
                </a:moveTo>
                <a:lnTo>
                  <a:pt x="2100696" y="0"/>
                </a:lnTo>
                <a:lnTo>
                  <a:pt x="2100696" y="2100697"/>
                </a:lnTo>
                <a:lnTo>
                  <a:pt x="0" y="2100697"/>
                </a:lnTo>
                <a:lnTo>
                  <a:pt x="0" y="0"/>
                </a:lnTo>
                <a:close/>
              </a:path>
            </a:pathLst>
          </a:custGeom>
          <a:blipFill>
            <a:blip r:embed="rId3"/>
            <a:stretch>
              <a:fillRect/>
            </a:stretch>
          </a:blipFill>
        </p:spPr>
      </p:sp>
      <p:sp>
        <p:nvSpPr>
          <p:cNvPr id="6" name="AutoShape 6"/>
          <p:cNvSpPr/>
          <p:nvPr/>
        </p:nvSpPr>
        <p:spPr>
          <a:xfrm flipV="1">
            <a:off x="13089846" y="5366914"/>
            <a:ext cx="473754" cy="544598"/>
          </a:xfrm>
          <a:prstGeom prst="line">
            <a:avLst/>
          </a:prstGeom>
          <a:ln w="38100" cap="flat">
            <a:solidFill>
              <a:srgbClr val="000000"/>
            </a:solidFill>
            <a:prstDash val="solid"/>
            <a:headEnd type="none" w="sm" len="sm"/>
            <a:tailEnd type="triangle" w="lg" len="med"/>
          </a:ln>
        </p:spPr>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4"/>
            <a:stretch>
              <a:fillRect/>
            </a:stretch>
          </a:blipFill>
        </p:spPr>
      </p:sp>
      <p:sp>
        <p:nvSpPr>
          <p:cNvPr id="8" name="TextBox 8"/>
          <p:cNvSpPr txBox="1"/>
          <p:nvPr/>
        </p:nvSpPr>
        <p:spPr>
          <a:xfrm>
            <a:off x="1028700" y="2857087"/>
            <a:ext cx="10553700" cy="4488408"/>
          </a:xfrm>
          <a:prstGeom prst="rect">
            <a:avLst/>
          </a:prstGeom>
        </p:spPr>
        <p:txBody>
          <a:bodyPr wrap="square" lIns="0" tIns="0" rIns="0" bIns="0" rtlCol="0" anchor="t">
            <a:spAutoFit/>
          </a:bodyPr>
          <a:lstStyle/>
          <a:p>
            <a:pPr algn="just">
              <a:lnSpc>
                <a:spcPts val="3472"/>
              </a:lnSpc>
            </a:pPr>
            <a:r>
              <a:rPr lang="en-US" sz="3100" spc="155" dirty="0" err="1">
                <a:solidFill>
                  <a:srgbClr val="000000"/>
                </a:solidFill>
                <a:latin typeface="Open Sans"/>
                <a:ea typeface="Open Sans"/>
                <a:cs typeface="Open Sans"/>
                <a:sym typeface="Open Sans"/>
              </a:rPr>
              <a:t>Vil</a:t>
            </a:r>
            <a:r>
              <a:rPr lang="en-US" sz="3100" spc="155">
                <a:solidFill>
                  <a:srgbClr val="000000"/>
                </a:solidFill>
                <a:latin typeface="Open Sans"/>
                <a:ea typeface="Open Sans"/>
                <a:cs typeface="Open Sans"/>
                <a:sym typeface="Open Sans"/>
              </a:rPr>
              <a:t> I have </a:t>
            </a:r>
            <a:r>
              <a:rPr lang="en-US" sz="3100" spc="155" dirty="0">
                <a:solidFill>
                  <a:srgbClr val="000000"/>
                </a:solidFill>
                <a:latin typeface="Open Sans"/>
                <a:ea typeface="Open Sans"/>
                <a:cs typeface="Open Sans"/>
                <a:sym typeface="Open Sans"/>
              </a:rPr>
              <a:t>relevant </a:t>
            </a:r>
            <a:r>
              <a:rPr lang="en-US" sz="3100" spc="155" dirty="0" err="1">
                <a:solidFill>
                  <a:srgbClr val="000000"/>
                </a:solidFill>
                <a:latin typeface="Open Sans"/>
                <a:ea typeface="Open Sans"/>
                <a:cs typeface="Open Sans"/>
                <a:sym typeface="Open Sans"/>
              </a:rPr>
              <a:t>viden</a:t>
            </a:r>
            <a:r>
              <a:rPr lang="en-US" sz="3100" spc="155" dirty="0">
                <a:solidFill>
                  <a:srgbClr val="000000"/>
                </a:solidFill>
                <a:latin typeface="Open Sans"/>
                <a:ea typeface="Open Sans"/>
                <a:cs typeface="Open Sans"/>
                <a:sym typeface="Open Sans"/>
              </a:rPr>
              <a:t> om </a:t>
            </a:r>
            <a:r>
              <a:rPr lang="en-US" sz="3100" spc="155" dirty="0" err="1">
                <a:solidFill>
                  <a:srgbClr val="000000"/>
                </a:solidFill>
                <a:latin typeface="Open Sans"/>
                <a:ea typeface="Open Sans"/>
                <a:cs typeface="Open Sans"/>
                <a:sym typeface="Open Sans"/>
              </a:rPr>
              <a:t>racisme</a:t>
            </a:r>
            <a:r>
              <a:rPr lang="en-US" sz="3100" spc="155" dirty="0">
                <a:solidFill>
                  <a:srgbClr val="000000"/>
                </a:solidFill>
                <a:latin typeface="Open Sans"/>
                <a:ea typeface="Open Sans"/>
                <a:cs typeface="Open Sans"/>
                <a:sym typeface="Open Sans"/>
              </a:rPr>
              <a:t> og </a:t>
            </a:r>
            <a:r>
              <a:rPr lang="en-US" sz="3100" spc="155" dirty="0" err="1">
                <a:solidFill>
                  <a:srgbClr val="000000"/>
                </a:solidFill>
                <a:latin typeface="Open Sans"/>
                <a:ea typeface="Open Sans"/>
                <a:cs typeface="Open Sans"/>
                <a:sym typeface="Open Sans"/>
              </a:rPr>
              <a:t>hadtale</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i</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børn</a:t>
            </a:r>
            <a:r>
              <a:rPr lang="en-US" sz="3100" spc="155" dirty="0">
                <a:solidFill>
                  <a:srgbClr val="000000"/>
                </a:solidFill>
                <a:latin typeface="Open Sans"/>
                <a:ea typeface="Open Sans"/>
                <a:cs typeface="Open Sans"/>
                <a:sym typeface="Open Sans"/>
              </a:rPr>
              <a:t> og </a:t>
            </a:r>
            <a:r>
              <a:rPr lang="en-US" sz="3100" spc="155" dirty="0" err="1">
                <a:solidFill>
                  <a:srgbClr val="000000"/>
                </a:solidFill>
                <a:latin typeface="Open Sans"/>
                <a:ea typeface="Open Sans"/>
                <a:cs typeface="Open Sans"/>
                <a:sym typeface="Open Sans"/>
              </a:rPr>
              <a:t>unges</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digitale</a:t>
            </a:r>
            <a:r>
              <a:rPr lang="en-US" sz="3100" spc="155" dirty="0">
                <a:solidFill>
                  <a:srgbClr val="000000"/>
                </a:solidFill>
                <a:latin typeface="Open Sans"/>
                <a:ea typeface="Open Sans"/>
                <a:cs typeface="Open Sans"/>
                <a:sym typeface="Open Sans"/>
              </a:rPr>
              <a:t> liv, </a:t>
            </a:r>
            <a:r>
              <a:rPr lang="en-US" sz="3100" spc="155" dirty="0" err="1">
                <a:solidFill>
                  <a:srgbClr val="000000"/>
                </a:solidFill>
                <a:latin typeface="Open Sans"/>
                <a:ea typeface="Open Sans"/>
                <a:cs typeface="Open Sans"/>
                <a:sym typeface="Open Sans"/>
              </a:rPr>
              <a:t>som</a:t>
            </a:r>
            <a:r>
              <a:rPr lang="en-US" sz="3100" spc="155" dirty="0">
                <a:solidFill>
                  <a:srgbClr val="000000"/>
                </a:solidFill>
                <a:latin typeface="Open Sans"/>
                <a:ea typeface="Open Sans"/>
                <a:cs typeface="Open Sans"/>
                <a:sym typeface="Open Sans"/>
              </a:rPr>
              <a:t> I kan </a:t>
            </a:r>
            <a:r>
              <a:rPr lang="en-US" sz="3100" spc="155" dirty="0" err="1">
                <a:solidFill>
                  <a:srgbClr val="000000"/>
                </a:solidFill>
                <a:latin typeface="Open Sans"/>
                <a:ea typeface="Open Sans"/>
                <a:cs typeface="Open Sans"/>
                <a:sym typeface="Open Sans"/>
              </a:rPr>
              <a:t>bruge</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i</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jeres</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praksis</a:t>
            </a:r>
            <a:r>
              <a:rPr lang="en-US" sz="3100" spc="155" dirty="0">
                <a:solidFill>
                  <a:srgbClr val="000000"/>
                </a:solidFill>
                <a:latin typeface="Open Sans"/>
                <a:ea typeface="Open Sans"/>
                <a:cs typeface="Open Sans"/>
                <a:sym typeface="Open Sans"/>
              </a:rPr>
              <a:t>?</a:t>
            </a:r>
          </a:p>
          <a:p>
            <a:pPr algn="just">
              <a:lnSpc>
                <a:spcPts val="3472"/>
              </a:lnSpc>
            </a:pPr>
            <a:endParaRPr lang="en-US" sz="3100" spc="155" dirty="0">
              <a:solidFill>
                <a:srgbClr val="000000"/>
              </a:solidFill>
              <a:latin typeface="Open Sans"/>
              <a:ea typeface="Open Sans"/>
              <a:cs typeface="Open Sans"/>
              <a:sym typeface="Open Sans"/>
            </a:endParaRPr>
          </a:p>
          <a:p>
            <a:pPr algn="just">
              <a:lnSpc>
                <a:spcPts val="3472"/>
              </a:lnSpc>
            </a:pPr>
            <a:r>
              <a:rPr lang="en-US" sz="3100" spc="155" dirty="0" err="1">
                <a:solidFill>
                  <a:srgbClr val="000000"/>
                </a:solidFill>
                <a:latin typeface="Open Sans"/>
                <a:ea typeface="Open Sans"/>
                <a:cs typeface="Open Sans"/>
                <a:sym typeface="Open Sans"/>
              </a:rPr>
              <a:t>Så</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kan</a:t>
            </a:r>
            <a:r>
              <a:rPr lang="en-US" sz="3100" spc="155" dirty="0">
                <a:solidFill>
                  <a:srgbClr val="000000"/>
                </a:solidFill>
                <a:latin typeface="Open Sans"/>
                <a:ea typeface="Open Sans"/>
                <a:cs typeface="Open Sans"/>
                <a:sym typeface="Open Sans"/>
              </a:rPr>
              <a:t> I </a:t>
            </a:r>
            <a:r>
              <a:rPr lang="en-US" sz="3100" spc="155" dirty="0" err="1">
                <a:solidFill>
                  <a:srgbClr val="000000"/>
                </a:solidFill>
                <a:latin typeface="Open Sans"/>
                <a:ea typeface="Open Sans"/>
                <a:cs typeface="Open Sans"/>
                <a:sym typeface="Open Sans"/>
              </a:rPr>
              <a:t>lytte</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til</a:t>
            </a:r>
            <a:r>
              <a:rPr lang="en-US" sz="3100" spc="155" dirty="0">
                <a:solidFill>
                  <a:srgbClr val="000000"/>
                </a:solidFill>
                <a:latin typeface="Open Sans"/>
                <a:ea typeface="Open Sans"/>
                <a:cs typeface="Open Sans"/>
                <a:sym typeface="Open Sans"/>
              </a:rPr>
              <a:t> podcast-</a:t>
            </a:r>
            <a:r>
              <a:rPr lang="en-US" sz="3100" spc="155" dirty="0" err="1">
                <a:solidFill>
                  <a:srgbClr val="000000"/>
                </a:solidFill>
                <a:latin typeface="Open Sans"/>
                <a:ea typeface="Open Sans"/>
                <a:cs typeface="Open Sans"/>
                <a:sym typeface="Open Sans"/>
              </a:rPr>
              <a:t>serien</a:t>
            </a:r>
            <a:r>
              <a:rPr lang="en-US" sz="3100" spc="155" dirty="0">
                <a:solidFill>
                  <a:srgbClr val="000000"/>
                </a:solidFill>
                <a:latin typeface="Open Sans"/>
                <a:ea typeface="Open Sans"/>
                <a:cs typeface="Open Sans"/>
                <a:sym typeface="Open Sans"/>
              </a:rPr>
              <a:t> </a:t>
            </a:r>
            <a:r>
              <a:rPr lang="en-US" sz="3100" i="1" spc="155" dirty="0">
                <a:solidFill>
                  <a:srgbClr val="000000"/>
                </a:solidFill>
                <a:latin typeface="Open Sans Italics"/>
                <a:ea typeface="Open Sans Italics"/>
                <a:cs typeface="Open Sans Italics"/>
                <a:sym typeface="Open Sans Italics"/>
              </a:rPr>
              <a:t>Kan vi tale om </a:t>
            </a:r>
            <a:r>
              <a:rPr lang="en-US" sz="3100" i="1" spc="155" dirty="0" err="1">
                <a:solidFill>
                  <a:srgbClr val="000000"/>
                </a:solidFill>
                <a:latin typeface="Open Sans Italics"/>
                <a:ea typeface="Open Sans Italics"/>
                <a:cs typeface="Open Sans Italics"/>
                <a:sym typeface="Open Sans Italics"/>
              </a:rPr>
              <a:t>racisme</a:t>
            </a:r>
            <a:r>
              <a:rPr lang="en-US" sz="3100" i="1" spc="155" dirty="0">
                <a:solidFill>
                  <a:srgbClr val="000000"/>
                </a:solidFill>
                <a:latin typeface="Open Sans Italics"/>
                <a:ea typeface="Open Sans Italics"/>
                <a:cs typeface="Open Sans Italics"/>
                <a:sym typeface="Open Sans Italics"/>
              </a:rPr>
              <a:t>?</a:t>
            </a:r>
            <a:r>
              <a:rPr lang="en-US" sz="3100" spc="155" dirty="0">
                <a:solidFill>
                  <a:srgbClr val="000000"/>
                </a:solidFill>
                <a:latin typeface="Open Sans"/>
                <a:ea typeface="Open Sans"/>
                <a:cs typeface="Open Sans"/>
                <a:sym typeface="Open Sans"/>
              </a:rPr>
              <a:t> I finder </a:t>
            </a:r>
            <a:r>
              <a:rPr lang="en-US" sz="3100" spc="155" dirty="0" err="1">
                <a:solidFill>
                  <a:srgbClr val="000000"/>
                </a:solidFill>
                <a:latin typeface="Open Sans"/>
                <a:ea typeface="Open Sans"/>
                <a:cs typeface="Open Sans"/>
                <a:sym typeface="Open Sans"/>
              </a:rPr>
              <a:t>serien</a:t>
            </a:r>
            <a:r>
              <a:rPr lang="en-US" sz="3100" spc="155" dirty="0">
                <a:solidFill>
                  <a:srgbClr val="000000"/>
                </a:solidFill>
                <a:latin typeface="Open Sans"/>
                <a:ea typeface="Open Sans"/>
                <a:cs typeface="Open Sans"/>
                <a:sym typeface="Open Sans"/>
              </a:rPr>
              <a:t>, der </a:t>
            </a:r>
            <a:r>
              <a:rPr lang="en-US" sz="3100" spc="155" dirty="0" err="1">
                <a:solidFill>
                  <a:srgbClr val="000000"/>
                </a:solidFill>
                <a:latin typeface="Open Sans"/>
                <a:ea typeface="Open Sans"/>
                <a:cs typeface="Open Sans"/>
                <a:sym typeface="Open Sans"/>
              </a:rPr>
              <a:t>hvor</a:t>
            </a:r>
            <a:r>
              <a:rPr lang="en-US" sz="3100" spc="155" dirty="0">
                <a:solidFill>
                  <a:srgbClr val="000000"/>
                </a:solidFill>
                <a:latin typeface="Open Sans"/>
                <a:ea typeface="Open Sans"/>
                <a:cs typeface="Open Sans"/>
                <a:sym typeface="Open Sans"/>
              </a:rPr>
              <a:t> I </a:t>
            </a:r>
            <a:r>
              <a:rPr lang="en-US" sz="3100" spc="155" dirty="0" err="1">
                <a:solidFill>
                  <a:srgbClr val="000000"/>
                </a:solidFill>
                <a:latin typeface="Open Sans"/>
                <a:ea typeface="Open Sans"/>
                <a:cs typeface="Open Sans"/>
                <a:sym typeface="Open Sans"/>
              </a:rPr>
              <a:t>lytter</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til</a:t>
            </a:r>
            <a:r>
              <a:rPr lang="en-US" sz="3100" spc="155" dirty="0">
                <a:solidFill>
                  <a:srgbClr val="000000"/>
                </a:solidFill>
                <a:latin typeface="Open Sans"/>
                <a:ea typeface="Open Sans"/>
                <a:cs typeface="Open Sans"/>
                <a:sym typeface="Open Sans"/>
              </a:rPr>
              <a:t> podcast </a:t>
            </a:r>
            <a:r>
              <a:rPr lang="en-US" sz="3100" spc="155" dirty="0" err="1">
                <a:solidFill>
                  <a:srgbClr val="000000"/>
                </a:solidFill>
                <a:latin typeface="Open Sans"/>
                <a:ea typeface="Open Sans"/>
                <a:cs typeface="Open Sans"/>
                <a:sym typeface="Open Sans"/>
              </a:rPr>
              <a:t>eller</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ved</a:t>
            </a:r>
            <a:r>
              <a:rPr lang="en-US" sz="3100" spc="155" dirty="0">
                <a:solidFill>
                  <a:srgbClr val="000000"/>
                </a:solidFill>
                <a:latin typeface="Open Sans"/>
                <a:ea typeface="Open Sans"/>
                <a:cs typeface="Open Sans"/>
                <a:sym typeface="Open Sans"/>
              </a:rPr>
              <a:t> at </a:t>
            </a:r>
            <a:r>
              <a:rPr lang="en-US" sz="3100" spc="155" dirty="0" err="1">
                <a:solidFill>
                  <a:srgbClr val="000000"/>
                </a:solidFill>
                <a:latin typeface="Open Sans"/>
                <a:ea typeface="Open Sans"/>
                <a:cs typeface="Open Sans"/>
                <a:sym typeface="Open Sans"/>
              </a:rPr>
              <a:t>scanne</a:t>
            </a:r>
            <a:r>
              <a:rPr lang="en-US" sz="3100" spc="155" dirty="0">
                <a:solidFill>
                  <a:srgbClr val="000000"/>
                </a:solidFill>
                <a:latin typeface="Open Sans"/>
                <a:ea typeface="Open Sans"/>
                <a:cs typeface="Open Sans"/>
                <a:sym typeface="Open Sans"/>
              </a:rPr>
              <a:t> QR-</a:t>
            </a:r>
            <a:r>
              <a:rPr lang="en-US" sz="3100" spc="155" dirty="0" err="1">
                <a:solidFill>
                  <a:srgbClr val="000000"/>
                </a:solidFill>
                <a:latin typeface="Open Sans"/>
                <a:ea typeface="Open Sans"/>
                <a:cs typeface="Open Sans"/>
                <a:sym typeface="Open Sans"/>
              </a:rPr>
              <a:t>koden</a:t>
            </a:r>
            <a:r>
              <a:rPr lang="en-US" sz="3100" spc="155" dirty="0">
                <a:solidFill>
                  <a:srgbClr val="000000"/>
                </a:solidFill>
                <a:latin typeface="Open Sans"/>
                <a:ea typeface="Open Sans"/>
                <a:cs typeface="Open Sans"/>
                <a:sym typeface="Open Sans"/>
              </a:rPr>
              <a:t>.</a:t>
            </a:r>
          </a:p>
          <a:p>
            <a:pPr algn="just">
              <a:lnSpc>
                <a:spcPts val="3472"/>
              </a:lnSpc>
            </a:pPr>
            <a:endParaRPr lang="en-US" sz="3100" spc="155" dirty="0">
              <a:solidFill>
                <a:srgbClr val="000000"/>
              </a:solidFill>
              <a:latin typeface="Open Sans"/>
              <a:ea typeface="Open Sans"/>
              <a:cs typeface="Open Sans"/>
              <a:sym typeface="Open Sans"/>
            </a:endParaRPr>
          </a:p>
          <a:p>
            <a:pPr algn="just">
              <a:lnSpc>
                <a:spcPts val="3472"/>
              </a:lnSpc>
            </a:pPr>
            <a:r>
              <a:rPr lang="en-US" sz="3100" spc="155" dirty="0">
                <a:solidFill>
                  <a:srgbClr val="000000"/>
                </a:solidFill>
                <a:latin typeface="Open Sans"/>
                <a:ea typeface="Open Sans"/>
                <a:cs typeface="Open Sans"/>
                <a:sym typeface="Open Sans"/>
              </a:rPr>
              <a:t>I finder </a:t>
            </a:r>
            <a:r>
              <a:rPr lang="en-US" sz="3100" spc="155" dirty="0" err="1">
                <a:solidFill>
                  <a:srgbClr val="000000"/>
                </a:solidFill>
                <a:latin typeface="Open Sans"/>
                <a:ea typeface="Open Sans"/>
                <a:cs typeface="Open Sans"/>
                <a:sym typeface="Open Sans"/>
              </a:rPr>
              <a:t>også</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vejledninger</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og</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skabeloner</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til</a:t>
            </a:r>
            <a:r>
              <a:rPr lang="en-US" sz="3100" spc="155" dirty="0">
                <a:solidFill>
                  <a:srgbClr val="000000"/>
                </a:solidFill>
                <a:latin typeface="Open Sans"/>
                <a:ea typeface="Open Sans"/>
                <a:cs typeface="Open Sans"/>
                <a:sym typeface="Open Sans"/>
              </a:rPr>
              <a:t> det </a:t>
            </a:r>
            <a:r>
              <a:rPr lang="en-US" sz="3100" spc="155" dirty="0" err="1">
                <a:solidFill>
                  <a:srgbClr val="000000"/>
                </a:solidFill>
                <a:latin typeface="Open Sans"/>
                <a:ea typeface="Open Sans"/>
                <a:cs typeface="Open Sans"/>
                <a:sym typeface="Open Sans"/>
              </a:rPr>
              <a:t>videre</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arbejde</a:t>
            </a:r>
            <a:r>
              <a:rPr lang="en-US" sz="3100" spc="155" dirty="0">
                <a:solidFill>
                  <a:srgbClr val="000000"/>
                </a:solidFill>
                <a:latin typeface="Open Sans"/>
                <a:ea typeface="Open Sans"/>
                <a:cs typeface="Open Sans"/>
                <a:sym typeface="Open Sans"/>
              </a:rPr>
              <a:t> </a:t>
            </a:r>
            <a:r>
              <a:rPr lang="en-US" sz="3100" spc="155" dirty="0" err="1">
                <a:solidFill>
                  <a:srgbClr val="000000"/>
                </a:solidFill>
                <a:latin typeface="Open Sans"/>
                <a:ea typeface="Open Sans"/>
                <a:cs typeface="Open Sans"/>
                <a:sym typeface="Open Sans"/>
              </a:rPr>
              <a:t>ved</a:t>
            </a:r>
            <a:r>
              <a:rPr lang="en-US" sz="3100" spc="155" dirty="0">
                <a:solidFill>
                  <a:srgbClr val="000000"/>
                </a:solidFill>
                <a:latin typeface="Open Sans"/>
                <a:ea typeface="Open Sans"/>
                <a:cs typeface="Open Sans"/>
                <a:sym typeface="Open Sans"/>
              </a:rPr>
              <a:t> at </a:t>
            </a:r>
            <a:r>
              <a:rPr lang="en-US" sz="3100" spc="155" dirty="0" err="1">
                <a:solidFill>
                  <a:srgbClr val="000000"/>
                </a:solidFill>
                <a:latin typeface="Open Sans"/>
                <a:ea typeface="Open Sans"/>
                <a:cs typeface="Open Sans"/>
                <a:sym typeface="Open Sans"/>
              </a:rPr>
              <a:t>scanne</a:t>
            </a:r>
            <a:r>
              <a:rPr lang="en-US" sz="3100" spc="155" dirty="0">
                <a:solidFill>
                  <a:srgbClr val="000000"/>
                </a:solidFill>
                <a:latin typeface="Open Sans"/>
                <a:ea typeface="Open Sans"/>
                <a:cs typeface="Open Sans"/>
                <a:sym typeface="Open Sans"/>
              </a:rPr>
              <a:t> QR-</a:t>
            </a:r>
            <a:r>
              <a:rPr lang="en-US" sz="3100" spc="155" dirty="0" err="1">
                <a:solidFill>
                  <a:srgbClr val="000000"/>
                </a:solidFill>
                <a:latin typeface="Open Sans"/>
                <a:ea typeface="Open Sans"/>
                <a:cs typeface="Open Sans"/>
                <a:sym typeface="Open Sans"/>
              </a:rPr>
              <a:t>koden</a:t>
            </a:r>
            <a:r>
              <a:rPr lang="en-US" sz="3100" spc="155" dirty="0">
                <a:solidFill>
                  <a:srgbClr val="000000"/>
                </a:solidFill>
                <a:latin typeface="Open Sans"/>
                <a:ea typeface="Open Sans"/>
                <a:cs typeface="Open Sans"/>
                <a:sym typeface="Open Sans"/>
              </a:rPr>
              <a:t>.  </a:t>
            </a:r>
          </a:p>
        </p:txBody>
      </p:sp>
      <p:sp>
        <p:nvSpPr>
          <p:cNvPr id="9" name="TextBox 9"/>
          <p:cNvSpPr txBox="1"/>
          <p:nvPr/>
        </p:nvSpPr>
        <p:spPr>
          <a:xfrm>
            <a:off x="1028700" y="800100"/>
            <a:ext cx="12963824" cy="995401"/>
          </a:xfrm>
          <a:prstGeom prst="rect">
            <a:avLst/>
          </a:prstGeom>
        </p:spPr>
        <p:txBody>
          <a:bodyPr lIns="0" tIns="0" rIns="0" bIns="0" rtlCol="0" anchor="t">
            <a:spAutoFit/>
          </a:bodyPr>
          <a:lstStyle/>
          <a:p>
            <a:pPr algn="l">
              <a:lnSpc>
                <a:spcPts val="8399"/>
              </a:lnSpc>
            </a:pPr>
            <a:r>
              <a:rPr lang="en-US" sz="5999" b="1" dirty="0" err="1">
                <a:solidFill>
                  <a:srgbClr val="000000"/>
                </a:solidFill>
                <a:latin typeface="Antique Olive Bold"/>
                <a:ea typeface="Antique Olive Bold"/>
                <a:cs typeface="Antique Olive Bold"/>
                <a:sym typeface="Antique Olive Bold"/>
              </a:rPr>
              <a:t>Vil</a:t>
            </a:r>
            <a:r>
              <a:rPr lang="en-US" sz="5999" b="1" dirty="0">
                <a:solidFill>
                  <a:srgbClr val="000000"/>
                </a:solidFill>
                <a:latin typeface="Antique Olive Bold"/>
                <a:ea typeface="Antique Olive Bold"/>
                <a:cs typeface="Antique Olive Bold"/>
                <a:sym typeface="Antique Olive Bold"/>
              </a:rPr>
              <a:t> I vide mere?</a:t>
            </a:r>
          </a:p>
        </p:txBody>
      </p:sp>
      <p:sp>
        <p:nvSpPr>
          <p:cNvPr id="10" name="TextBox 10"/>
          <p:cNvSpPr txBox="1"/>
          <p:nvPr/>
        </p:nvSpPr>
        <p:spPr>
          <a:xfrm>
            <a:off x="12651752" y="6113850"/>
            <a:ext cx="4800536" cy="739774"/>
          </a:xfrm>
          <a:prstGeom prst="rect">
            <a:avLst/>
          </a:prstGeom>
        </p:spPr>
        <p:txBody>
          <a:bodyPr lIns="0" tIns="0" rIns="0" bIns="0" rtlCol="0" anchor="t">
            <a:spAutoFit/>
          </a:bodyPr>
          <a:lstStyle/>
          <a:p>
            <a:pPr algn="l">
              <a:lnSpc>
                <a:spcPts val="2800"/>
              </a:lnSpc>
            </a:pPr>
            <a:r>
              <a:rPr lang="en-US" sz="2000" b="1">
                <a:solidFill>
                  <a:srgbClr val="000000"/>
                </a:solidFill>
                <a:latin typeface="Antique Olive Bold"/>
                <a:ea typeface="Antique Olive Bold"/>
                <a:cs typeface="Antique Olive Bold"/>
                <a:sym typeface="Antique Olive Bold"/>
              </a:rPr>
              <a:t>Scan for at finde podcast-serien og materialer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6" name="TextBox 6"/>
          <p:cNvSpPr txBox="1"/>
          <p:nvPr/>
        </p:nvSpPr>
        <p:spPr>
          <a:xfrm>
            <a:off x="1503845" y="973553"/>
            <a:ext cx="2964656" cy="1133476"/>
          </a:xfrm>
          <a:prstGeom prst="rect">
            <a:avLst/>
          </a:prstGeom>
        </p:spPr>
        <p:txBody>
          <a:bodyPr lIns="0" tIns="0" rIns="0" bIns="0" rtlCol="0" anchor="t">
            <a:spAutoFit/>
          </a:bodyPr>
          <a:lstStyle/>
          <a:p>
            <a:pPr algn="ctr">
              <a:lnSpc>
                <a:spcPts val="8399"/>
              </a:lnSpc>
            </a:pPr>
            <a:r>
              <a:rPr lang="en-US" sz="5999" b="1">
                <a:solidFill>
                  <a:srgbClr val="000000"/>
                </a:solidFill>
                <a:latin typeface="Antique Olive Bold"/>
                <a:ea typeface="Antique Olive Bold"/>
                <a:cs typeface="Antique Olive Bold"/>
                <a:sym typeface="Antique Olive Bold"/>
              </a:rPr>
              <a:t>Indhold</a:t>
            </a:r>
          </a:p>
        </p:txBody>
      </p:sp>
      <p:sp>
        <p:nvSpPr>
          <p:cNvPr id="7" name="TextBox 7"/>
          <p:cNvSpPr txBox="1"/>
          <p:nvPr/>
        </p:nvSpPr>
        <p:spPr>
          <a:xfrm>
            <a:off x="1503845" y="2174407"/>
            <a:ext cx="11749649" cy="5569217"/>
          </a:xfrm>
          <a:prstGeom prst="rect">
            <a:avLst/>
          </a:prstGeom>
        </p:spPr>
        <p:txBody>
          <a:bodyPr lIns="0" tIns="0" rIns="0" bIns="0" rtlCol="0" anchor="t">
            <a:spAutoFit/>
          </a:bodyPr>
          <a:lstStyle/>
          <a:p>
            <a:pPr marL="377825" lvl="1" algn="l">
              <a:lnSpc>
                <a:spcPts val="6299"/>
              </a:lnSpc>
            </a:pPr>
            <a:r>
              <a:rPr lang="da-DK" sz="3499" b="1" dirty="0">
                <a:solidFill>
                  <a:srgbClr val="000000"/>
                </a:solidFill>
                <a:latin typeface="Open Sans"/>
                <a:ea typeface="Open Sans"/>
                <a:cs typeface="Open Sans"/>
                <a:sym typeface="Open Sans"/>
              </a:rPr>
              <a:t>Del 1</a:t>
            </a:r>
          </a:p>
          <a:p>
            <a:pPr marL="755649" lvl="1" indent="-377824" algn="l">
              <a:lnSpc>
                <a:spcPts val="6299"/>
              </a:lnSpc>
              <a:buFont typeface="Arial"/>
              <a:buChar char="•"/>
            </a:pPr>
            <a:r>
              <a:rPr lang="da-DK" sz="3499" dirty="0">
                <a:solidFill>
                  <a:srgbClr val="000000"/>
                </a:solidFill>
                <a:latin typeface="Open Sans"/>
                <a:ea typeface="Open Sans"/>
                <a:cs typeface="Open Sans"/>
                <a:sym typeface="Open Sans"/>
              </a:rPr>
              <a:t>Hvad er racisme?</a:t>
            </a:r>
          </a:p>
          <a:p>
            <a:pPr marL="755649" lvl="1" indent="-377824" algn="l">
              <a:lnSpc>
                <a:spcPts val="6299"/>
              </a:lnSpc>
              <a:buFont typeface="Arial"/>
              <a:buChar char="•"/>
            </a:pPr>
            <a:r>
              <a:rPr lang="da-DK" sz="3499" dirty="0">
                <a:solidFill>
                  <a:srgbClr val="000000"/>
                </a:solidFill>
                <a:latin typeface="Open Sans"/>
                <a:ea typeface="Open Sans"/>
                <a:cs typeface="Open Sans"/>
                <a:sym typeface="Open Sans"/>
              </a:rPr>
              <a:t>Hvordan viser racisme sig? </a:t>
            </a:r>
          </a:p>
          <a:p>
            <a:pPr marL="755649" lvl="1" indent="-377824" algn="l">
              <a:lnSpc>
                <a:spcPts val="6299"/>
              </a:lnSpc>
              <a:buFont typeface="Arial"/>
              <a:buChar char="•"/>
            </a:pPr>
            <a:r>
              <a:rPr lang="da-DK" sz="3499" dirty="0">
                <a:solidFill>
                  <a:srgbClr val="000000"/>
                </a:solidFill>
                <a:latin typeface="Open Sans"/>
                <a:ea typeface="Open Sans"/>
                <a:cs typeface="Open Sans"/>
                <a:sym typeface="Open Sans"/>
              </a:rPr>
              <a:t>Cases til diskussion på personalemødet </a:t>
            </a:r>
          </a:p>
          <a:p>
            <a:pPr marL="377825" lvl="1" algn="l">
              <a:lnSpc>
                <a:spcPts val="6299"/>
              </a:lnSpc>
            </a:pPr>
            <a:r>
              <a:rPr lang="da-DK" sz="3499" b="1" dirty="0">
                <a:solidFill>
                  <a:srgbClr val="000000"/>
                </a:solidFill>
                <a:latin typeface="Open Sans"/>
                <a:ea typeface="Open Sans"/>
                <a:cs typeface="Open Sans"/>
                <a:sym typeface="Open Sans"/>
              </a:rPr>
              <a:t>Del 2</a:t>
            </a:r>
          </a:p>
          <a:p>
            <a:pPr marL="755649" lvl="1" indent="-377824" algn="l">
              <a:lnSpc>
                <a:spcPts val="6299"/>
              </a:lnSpc>
              <a:buFont typeface="Arial"/>
              <a:buChar char="•"/>
            </a:pPr>
            <a:r>
              <a:rPr lang="da-DK" sz="3499" dirty="0">
                <a:solidFill>
                  <a:srgbClr val="000000"/>
                </a:solidFill>
                <a:latin typeface="Open Sans"/>
                <a:ea typeface="Open Sans"/>
                <a:cs typeface="Open Sans"/>
                <a:sym typeface="Open Sans"/>
              </a:rPr>
              <a:t>Forslag til videre arbejde: </a:t>
            </a:r>
            <a:r>
              <a:rPr lang="da-DK" sz="3499" i="1" dirty="0">
                <a:solidFill>
                  <a:srgbClr val="000000"/>
                </a:solidFill>
                <a:latin typeface="Open Sans Italics"/>
                <a:ea typeface="Open Sans Italics"/>
                <a:cs typeface="Open Sans Italics"/>
                <a:sym typeface="Open Sans Italics"/>
              </a:rPr>
              <a:t>Aftaler i personalegruppen</a:t>
            </a:r>
          </a:p>
          <a:p>
            <a:pPr marL="755649" lvl="1" indent="-377824" algn="l">
              <a:lnSpc>
                <a:spcPts val="6299"/>
              </a:lnSpc>
              <a:buFont typeface="Arial"/>
              <a:buChar char="•"/>
            </a:pPr>
            <a:r>
              <a:rPr lang="da-DK" sz="3499" dirty="0">
                <a:solidFill>
                  <a:srgbClr val="000000"/>
                </a:solidFill>
                <a:latin typeface="Open Sans"/>
                <a:ea typeface="Open Sans"/>
                <a:cs typeface="Open Sans"/>
                <a:sym typeface="Open Sans"/>
              </a:rPr>
              <a:t>Vil I vide mere?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txBody>
            <a:bodyPr/>
            <a:lstStyle/>
            <a:p>
              <a:endParaRPr lang="da-DK" dirty="0"/>
            </a:p>
          </p:txBody>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22" name="Group 13">
            <a:extLst>
              <a:ext uri="{FF2B5EF4-FFF2-40B4-BE49-F238E27FC236}">
                <a16:creationId xmlns:a16="http://schemas.microsoft.com/office/drawing/2014/main" id="{3A0EEECF-D512-5A81-D848-6EB174C11A50}"/>
              </a:ext>
            </a:extLst>
          </p:cNvPr>
          <p:cNvGrpSpPr/>
          <p:nvPr/>
        </p:nvGrpSpPr>
        <p:grpSpPr>
          <a:xfrm>
            <a:off x="12237472" y="3180212"/>
            <a:ext cx="4221728" cy="4320447"/>
            <a:chOff x="0" y="0"/>
            <a:chExt cx="1016617" cy="1013102"/>
          </a:xfrm>
        </p:grpSpPr>
        <p:sp>
          <p:nvSpPr>
            <p:cNvPr id="23" name="Freeform 14">
              <a:extLst>
                <a:ext uri="{FF2B5EF4-FFF2-40B4-BE49-F238E27FC236}">
                  <a16:creationId xmlns:a16="http://schemas.microsoft.com/office/drawing/2014/main" id="{E0134922-0CC9-4C60-ED86-6F1204528E21}"/>
                </a:ext>
              </a:extLst>
            </p:cNvPr>
            <p:cNvSpPr/>
            <p:nvPr/>
          </p:nvSpPr>
          <p:spPr>
            <a:xfrm>
              <a:off x="0" y="0"/>
              <a:ext cx="1016617" cy="1013102"/>
            </a:xfrm>
            <a:custGeom>
              <a:avLst/>
              <a:gdLst/>
              <a:ahLst/>
              <a:cxnLst/>
              <a:rect l="l" t="t" r="r" b="b"/>
              <a:pathLst>
                <a:path w="1016617" h="1013102">
                  <a:moveTo>
                    <a:pt x="0" y="0"/>
                  </a:moveTo>
                  <a:lnTo>
                    <a:pt x="1016617" y="0"/>
                  </a:lnTo>
                  <a:lnTo>
                    <a:pt x="1016617" y="1013102"/>
                  </a:lnTo>
                  <a:lnTo>
                    <a:pt x="0" y="1013102"/>
                  </a:lnTo>
                  <a:close/>
                </a:path>
              </a:pathLst>
            </a:custGeom>
            <a:solidFill>
              <a:srgbClr val="E3D5CA"/>
            </a:solidFill>
          </p:spPr>
        </p:sp>
        <p:sp>
          <p:nvSpPr>
            <p:cNvPr id="24" name="TextBox 15">
              <a:extLst>
                <a:ext uri="{FF2B5EF4-FFF2-40B4-BE49-F238E27FC236}">
                  <a16:creationId xmlns:a16="http://schemas.microsoft.com/office/drawing/2014/main" id="{C5A9737D-1D19-DFB3-C526-E870D887C07B}"/>
                </a:ext>
              </a:extLst>
            </p:cNvPr>
            <p:cNvSpPr txBox="1"/>
            <p:nvPr/>
          </p:nvSpPr>
          <p:spPr>
            <a:xfrm>
              <a:off x="0" y="-38100"/>
              <a:ext cx="1016617" cy="1051202"/>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12573000" y="3619500"/>
            <a:ext cx="3475623" cy="2594300"/>
          </a:xfrm>
          <a:prstGeom prst="rect">
            <a:avLst/>
          </a:prstGeom>
        </p:spPr>
        <p:txBody>
          <a:bodyPr lIns="0" tIns="0" rIns="0" bIns="0" rtlCol="0" anchor="t">
            <a:spAutoFit/>
          </a:bodyPr>
          <a:lstStyle/>
          <a:p>
            <a:pPr algn="ctr">
              <a:lnSpc>
                <a:spcPts val="4096"/>
              </a:lnSpc>
            </a:pPr>
            <a:r>
              <a:rPr lang="da-DK" sz="2926" dirty="0">
                <a:solidFill>
                  <a:srgbClr val="000000"/>
                </a:solidFill>
                <a:latin typeface="Open Sans"/>
                <a:ea typeface="Open Sans"/>
                <a:cs typeface="Open Sans"/>
                <a:sym typeface="Open Sans"/>
              </a:rPr>
              <a:t>I dag omfatter forståelsen af racisme også </a:t>
            </a:r>
            <a:r>
              <a:rPr lang="da-DK" sz="2926" b="1" dirty="0">
                <a:solidFill>
                  <a:srgbClr val="000000"/>
                </a:solidFill>
                <a:latin typeface="Open Sans Bold"/>
                <a:ea typeface="Open Sans Bold"/>
                <a:cs typeface="Open Sans Bold"/>
                <a:sym typeface="Open Sans Bold"/>
              </a:rPr>
              <a:t>kulturelle</a:t>
            </a:r>
            <a:r>
              <a:rPr lang="da-DK" sz="2926" dirty="0">
                <a:solidFill>
                  <a:srgbClr val="000000"/>
                </a:solidFill>
                <a:latin typeface="Open Sans"/>
                <a:ea typeface="Open Sans"/>
                <a:cs typeface="Open Sans"/>
                <a:sym typeface="Open Sans"/>
              </a:rPr>
              <a:t> og </a:t>
            </a:r>
            <a:r>
              <a:rPr lang="da-DK" sz="2926" b="1" dirty="0">
                <a:solidFill>
                  <a:srgbClr val="000000"/>
                </a:solidFill>
                <a:latin typeface="Open Sans Bold"/>
                <a:ea typeface="Open Sans Bold"/>
                <a:cs typeface="Open Sans Bold"/>
                <a:sym typeface="Open Sans Bold"/>
              </a:rPr>
              <a:t>religiøse</a:t>
            </a:r>
            <a:r>
              <a:rPr lang="da-DK" sz="2926" dirty="0">
                <a:solidFill>
                  <a:srgbClr val="000000"/>
                </a:solidFill>
                <a:latin typeface="Open Sans"/>
                <a:ea typeface="Open Sans"/>
                <a:cs typeface="Open Sans"/>
                <a:sym typeface="Open Sans"/>
              </a:rPr>
              <a:t> forhold</a:t>
            </a:r>
            <a:r>
              <a:rPr lang="en-US" sz="2926" dirty="0">
                <a:solidFill>
                  <a:srgbClr val="000000"/>
                </a:solidFill>
                <a:latin typeface="Open Sans"/>
                <a:ea typeface="Open Sans"/>
                <a:cs typeface="Open Sans"/>
                <a:sym typeface="Open Sans"/>
              </a:rPr>
              <a:t>.</a:t>
            </a:r>
          </a:p>
        </p:txBody>
      </p:sp>
      <p:grpSp>
        <p:nvGrpSpPr>
          <p:cNvPr id="19" name="Group 13">
            <a:extLst>
              <a:ext uri="{FF2B5EF4-FFF2-40B4-BE49-F238E27FC236}">
                <a16:creationId xmlns:a16="http://schemas.microsoft.com/office/drawing/2014/main" id="{2AE3EE5D-BC50-6E85-674C-7272FD991801}"/>
              </a:ext>
            </a:extLst>
          </p:cNvPr>
          <p:cNvGrpSpPr/>
          <p:nvPr/>
        </p:nvGrpSpPr>
        <p:grpSpPr>
          <a:xfrm>
            <a:off x="7033134" y="3180212"/>
            <a:ext cx="4221728" cy="4320447"/>
            <a:chOff x="0" y="0"/>
            <a:chExt cx="1016617" cy="1013102"/>
          </a:xfrm>
        </p:grpSpPr>
        <p:sp>
          <p:nvSpPr>
            <p:cNvPr id="20" name="Freeform 14">
              <a:extLst>
                <a:ext uri="{FF2B5EF4-FFF2-40B4-BE49-F238E27FC236}">
                  <a16:creationId xmlns:a16="http://schemas.microsoft.com/office/drawing/2014/main" id="{53A1BF4C-4DF0-0C25-B6B0-039D5C9D1E0E}"/>
                </a:ext>
              </a:extLst>
            </p:cNvPr>
            <p:cNvSpPr/>
            <p:nvPr/>
          </p:nvSpPr>
          <p:spPr>
            <a:xfrm>
              <a:off x="0" y="0"/>
              <a:ext cx="1016617" cy="1013102"/>
            </a:xfrm>
            <a:custGeom>
              <a:avLst/>
              <a:gdLst/>
              <a:ahLst/>
              <a:cxnLst/>
              <a:rect l="l" t="t" r="r" b="b"/>
              <a:pathLst>
                <a:path w="1016617" h="1013102">
                  <a:moveTo>
                    <a:pt x="0" y="0"/>
                  </a:moveTo>
                  <a:lnTo>
                    <a:pt x="1016617" y="0"/>
                  </a:lnTo>
                  <a:lnTo>
                    <a:pt x="1016617" y="1013102"/>
                  </a:lnTo>
                  <a:lnTo>
                    <a:pt x="0" y="1013102"/>
                  </a:lnTo>
                  <a:close/>
                </a:path>
              </a:pathLst>
            </a:custGeom>
            <a:solidFill>
              <a:srgbClr val="E3D5CA"/>
            </a:solidFill>
          </p:spPr>
        </p:sp>
        <p:sp>
          <p:nvSpPr>
            <p:cNvPr id="21" name="TextBox 15">
              <a:extLst>
                <a:ext uri="{FF2B5EF4-FFF2-40B4-BE49-F238E27FC236}">
                  <a16:creationId xmlns:a16="http://schemas.microsoft.com/office/drawing/2014/main" id="{31029754-E344-F5B7-CCB8-F9B83A122BE5}"/>
                </a:ext>
              </a:extLst>
            </p:cNvPr>
            <p:cNvSpPr txBox="1"/>
            <p:nvPr/>
          </p:nvSpPr>
          <p:spPr>
            <a:xfrm>
              <a:off x="0" y="-38100"/>
              <a:ext cx="1016617" cy="1051202"/>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12" name="TextBox 12"/>
          <p:cNvSpPr txBox="1"/>
          <p:nvPr/>
        </p:nvSpPr>
        <p:spPr>
          <a:xfrm>
            <a:off x="7186035" y="3566253"/>
            <a:ext cx="3915926" cy="4697440"/>
          </a:xfrm>
          <a:prstGeom prst="rect">
            <a:avLst/>
          </a:prstGeom>
        </p:spPr>
        <p:txBody>
          <a:bodyPr lIns="0" tIns="0" rIns="0" bIns="0" rtlCol="0" anchor="t">
            <a:spAutoFit/>
          </a:bodyPr>
          <a:lstStyle/>
          <a:p>
            <a:pPr algn="ctr">
              <a:lnSpc>
                <a:spcPts val="4096"/>
              </a:lnSpc>
            </a:pPr>
            <a:r>
              <a:rPr lang="da-DK" sz="2926" dirty="0">
                <a:solidFill>
                  <a:srgbClr val="000000"/>
                </a:solidFill>
                <a:latin typeface="Open Sans"/>
                <a:ea typeface="Open Sans"/>
                <a:cs typeface="Open Sans"/>
                <a:sym typeface="Open Sans"/>
              </a:rPr>
              <a:t>Racisme handler om </a:t>
            </a:r>
            <a:r>
              <a:rPr lang="da-DK" sz="2926" b="1" dirty="0">
                <a:solidFill>
                  <a:srgbClr val="000000"/>
                </a:solidFill>
                <a:latin typeface="Open Sans Bold"/>
                <a:ea typeface="Open Sans Bold"/>
                <a:cs typeface="Open Sans Bold"/>
                <a:sym typeface="Open Sans Bold"/>
              </a:rPr>
              <a:t>ulighed </a:t>
            </a:r>
            <a:r>
              <a:rPr lang="da-DK" sz="2926" dirty="0">
                <a:solidFill>
                  <a:srgbClr val="000000"/>
                </a:solidFill>
                <a:latin typeface="Open Sans"/>
                <a:ea typeface="Open Sans"/>
                <a:cs typeface="Open Sans"/>
                <a:sym typeface="Open Sans"/>
              </a:rPr>
              <a:t>og </a:t>
            </a:r>
            <a:r>
              <a:rPr lang="da-DK" sz="2926" b="1" dirty="0">
                <a:solidFill>
                  <a:srgbClr val="000000"/>
                </a:solidFill>
                <a:latin typeface="Open Sans Bold"/>
                <a:ea typeface="Open Sans Bold"/>
                <a:cs typeface="Open Sans Bold"/>
                <a:sym typeface="Open Sans Bold"/>
              </a:rPr>
              <a:t>hierarki</a:t>
            </a:r>
            <a:r>
              <a:rPr lang="da-DK" sz="2926" dirty="0">
                <a:solidFill>
                  <a:srgbClr val="000000"/>
                </a:solidFill>
                <a:latin typeface="Open Sans"/>
                <a:ea typeface="Open Sans"/>
                <a:cs typeface="Open Sans"/>
                <a:sym typeface="Open Sans"/>
              </a:rPr>
              <a:t> mellem grupper – oprindeligt baseret på biologiske forestillinger om forskelligheder.</a:t>
            </a:r>
          </a:p>
          <a:p>
            <a:pPr algn="ctr">
              <a:lnSpc>
                <a:spcPts val="4096"/>
              </a:lnSpc>
            </a:pPr>
            <a:endParaRPr lang="en-US" sz="2926" dirty="0">
              <a:solidFill>
                <a:srgbClr val="000000"/>
              </a:solidFill>
              <a:latin typeface="Open Sans"/>
              <a:ea typeface="Open Sans"/>
              <a:cs typeface="Open Sans"/>
              <a:sym typeface="Open Sans"/>
            </a:endParaRPr>
          </a:p>
          <a:p>
            <a:pPr algn="ctr">
              <a:lnSpc>
                <a:spcPts val="4096"/>
              </a:lnSpc>
            </a:pPr>
            <a:endParaRPr lang="en-US" sz="2926" dirty="0">
              <a:solidFill>
                <a:srgbClr val="000000"/>
              </a:solidFill>
              <a:latin typeface="Open Sans"/>
              <a:ea typeface="Open Sans"/>
              <a:cs typeface="Open Sans"/>
              <a:sym typeface="Open Sans"/>
            </a:endParaRPr>
          </a:p>
        </p:txBody>
      </p:sp>
      <p:grpSp>
        <p:nvGrpSpPr>
          <p:cNvPr id="13" name="Group 13"/>
          <p:cNvGrpSpPr/>
          <p:nvPr/>
        </p:nvGrpSpPr>
        <p:grpSpPr>
          <a:xfrm>
            <a:off x="1798072" y="3261453"/>
            <a:ext cx="4221728" cy="4320447"/>
            <a:chOff x="0" y="0"/>
            <a:chExt cx="1016617" cy="1013102"/>
          </a:xfrm>
        </p:grpSpPr>
        <p:sp>
          <p:nvSpPr>
            <p:cNvPr id="14" name="Freeform 14"/>
            <p:cNvSpPr/>
            <p:nvPr/>
          </p:nvSpPr>
          <p:spPr>
            <a:xfrm>
              <a:off x="0" y="0"/>
              <a:ext cx="1016617" cy="1013102"/>
            </a:xfrm>
            <a:custGeom>
              <a:avLst/>
              <a:gdLst/>
              <a:ahLst/>
              <a:cxnLst/>
              <a:rect l="l" t="t" r="r" b="b"/>
              <a:pathLst>
                <a:path w="1016617" h="1013102">
                  <a:moveTo>
                    <a:pt x="0" y="0"/>
                  </a:moveTo>
                  <a:lnTo>
                    <a:pt x="1016617" y="0"/>
                  </a:lnTo>
                  <a:lnTo>
                    <a:pt x="1016617" y="1013102"/>
                  </a:lnTo>
                  <a:lnTo>
                    <a:pt x="0" y="1013102"/>
                  </a:lnTo>
                  <a:close/>
                </a:path>
              </a:pathLst>
            </a:custGeom>
            <a:solidFill>
              <a:srgbClr val="E3D5CA"/>
            </a:solidFill>
          </p:spPr>
        </p:sp>
        <p:sp>
          <p:nvSpPr>
            <p:cNvPr id="15" name="TextBox 15"/>
            <p:cNvSpPr txBox="1"/>
            <p:nvPr/>
          </p:nvSpPr>
          <p:spPr>
            <a:xfrm>
              <a:off x="0" y="-38100"/>
              <a:ext cx="1016617" cy="1051202"/>
            </a:xfrm>
            <a:prstGeom prst="rect">
              <a:avLst/>
            </a:prstGeom>
          </p:spPr>
          <p:txBody>
            <a:bodyPr lIns="50800" tIns="50800" rIns="50800" bIns="50800" rtlCol="0" anchor="ctr"/>
            <a:lstStyle/>
            <a:p>
              <a:pPr algn="ctr">
                <a:lnSpc>
                  <a:spcPts val="2659"/>
                </a:lnSpc>
              </a:pPr>
              <a:endParaRPr/>
            </a:p>
          </p:txBody>
        </p:sp>
      </p:grpSp>
      <p:sp>
        <p:nvSpPr>
          <p:cNvPr id="16" name="TextBox 16"/>
          <p:cNvSpPr txBox="1"/>
          <p:nvPr/>
        </p:nvSpPr>
        <p:spPr>
          <a:xfrm>
            <a:off x="1060493" y="800100"/>
            <a:ext cx="9267948" cy="1133476"/>
          </a:xfrm>
          <a:prstGeom prst="rect">
            <a:avLst/>
          </a:prstGeom>
        </p:spPr>
        <p:txBody>
          <a:bodyPr lIns="0" tIns="0" rIns="0" bIns="0" rtlCol="0" anchor="t">
            <a:spAutoFit/>
          </a:bodyPr>
          <a:lstStyle/>
          <a:p>
            <a:pPr algn="l">
              <a:lnSpc>
                <a:spcPts val="8399"/>
              </a:lnSpc>
            </a:pPr>
            <a:r>
              <a:rPr lang="en-US" sz="5999">
                <a:solidFill>
                  <a:srgbClr val="000000"/>
                </a:solidFill>
                <a:latin typeface="Antique Olive"/>
                <a:ea typeface="Antique Olive"/>
                <a:cs typeface="Antique Olive"/>
                <a:sym typeface="Antique Olive"/>
              </a:rPr>
              <a:t>Hvad er racisme?</a:t>
            </a:r>
          </a:p>
        </p:txBody>
      </p:sp>
      <p:sp>
        <p:nvSpPr>
          <p:cNvPr id="17" name="TextBox 17"/>
          <p:cNvSpPr txBox="1"/>
          <p:nvPr/>
        </p:nvSpPr>
        <p:spPr>
          <a:xfrm>
            <a:off x="2203464" y="3688465"/>
            <a:ext cx="3475623" cy="3120085"/>
          </a:xfrm>
          <a:prstGeom prst="rect">
            <a:avLst/>
          </a:prstGeom>
        </p:spPr>
        <p:txBody>
          <a:bodyPr lIns="0" tIns="0" rIns="0" bIns="0" rtlCol="0" anchor="t">
            <a:spAutoFit/>
          </a:bodyPr>
          <a:lstStyle/>
          <a:p>
            <a:pPr algn="ctr">
              <a:lnSpc>
                <a:spcPts val="4096"/>
              </a:lnSpc>
            </a:pPr>
            <a:r>
              <a:rPr lang="da-DK" sz="2926" dirty="0">
                <a:solidFill>
                  <a:srgbClr val="000000"/>
                </a:solidFill>
                <a:latin typeface="Open Sans"/>
                <a:ea typeface="Open Sans"/>
                <a:cs typeface="Open Sans"/>
                <a:sym typeface="Open Sans"/>
              </a:rPr>
              <a:t>Diskrimination på baggrund af </a:t>
            </a:r>
            <a:r>
              <a:rPr lang="da-DK" sz="2926" b="1" dirty="0">
                <a:solidFill>
                  <a:srgbClr val="000000"/>
                </a:solidFill>
                <a:latin typeface="Open Sans Bold"/>
                <a:ea typeface="Open Sans Bold"/>
                <a:cs typeface="Open Sans Bold"/>
                <a:sym typeface="Open Sans Bold"/>
              </a:rPr>
              <a:t>race, hudfarve eller national/etnisk oprindelse</a:t>
            </a:r>
            <a:r>
              <a:rPr lang="da-DK" sz="2926" dirty="0">
                <a:solidFill>
                  <a:srgbClr val="000000"/>
                </a:solidFill>
                <a:latin typeface="Open Sans"/>
                <a:ea typeface="Open Sans"/>
                <a:cs typeface="Open Sans"/>
                <a:sym typeface="Open Sans"/>
              </a:rPr>
              <a:t>.</a:t>
            </a:r>
          </a:p>
          <a:p>
            <a:pPr algn="ctr">
              <a:lnSpc>
                <a:spcPts val="4096"/>
              </a:lnSpc>
            </a:pPr>
            <a:endParaRPr lang="en-US" sz="2926" dirty="0">
              <a:solidFill>
                <a:srgbClr val="000000"/>
              </a:solidFill>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2860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1536175" cy="995401"/>
          </a:xfrm>
          <a:prstGeom prst="rect">
            <a:avLst/>
          </a:prstGeom>
        </p:spPr>
        <p:txBody>
          <a:bodyPr lIns="0" tIns="0" rIns="0" bIns="0" rtlCol="0" anchor="t">
            <a:spAutoFit/>
          </a:bodyPr>
          <a:lstStyle/>
          <a:p>
            <a:pPr algn="l">
              <a:lnSpc>
                <a:spcPts val="8399"/>
              </a:lnSpc>
            </a:pPr>
            <a:r>
              <a:rPr lang="en-US" sz="5999" b="1" dirty="0" err="1">
                <a:solidFill>
                  <a:srgbClr val="000000"/>
                </a:solidFill>
                <a:latin typeface="Antique Olive Bold"/>
                <a:ea typeface="Antique Olive Bold"/>
                <a:cs typeface="Antique Olive Bold"/>
                <a:sym typeface="Antique Olive Bold"/>
              </a:rPr>
              <a:t>Hvordan</a:t>
            </a:r>
            <a:r>
              <a:rPr lang="en-US" sz="5999" b="1" dirty="0">
                <a:solidFill>
                  <a:srgbClr val="000000"/>
                </a:solidFill>
                <a:latin typeface="Antique Olive Bold"/>
                <a:ea typeface="Antique Olive Bold"/>
                <a:cs typeface="Antique Olive Bold"/>
                <a:sym typeface="Antique Olive Bold"/>
              </a:rPr>
              <a:t> </a:t>
            </a:r>
            <a:r>
              <a:rPr lang="en-US" sz="5999" b="1" dirty="0" err="1">
                <a:solidFill>
                  <a:srgbClr val="000000"/>
                </a:solidFill>
                <a:latin typeface="Antique Olive Bold"/>
                <a:ea typeface="Antique Olive Bold"/>
                <a:cs typeface="Antique Olive Bold"/>
                <a:sym typeface="Antique Olive Bold"/>
              </a:rPr>
              <a:t>viser</a:t>
            </a:r>
            <a:r>
              <a:rPr lang="en-US" sz="5999" b="1" dirty="0">
                <a:solidFill>
                  <a:srgbClr val="000000"/>
                </a:solidFill>
                <a:latin typeface="Antique Olive Bold"/>
                <a:ea typeface="Antique Olive Bold"/>
                <a:cs typeface="Antique Olive Bold"/>
                <a:sym typeface="Antique Olive Bold"/>
              </a:rPr>
              <a:t> </a:t>
            </a:r>
            <a:r>
              <a:rPr lang="en-US" sz="5999" b="1" dirty="0" err="1">
                <a:solidFill>
                  <a:srgbClr val="000000"/>
                </a:solidFill>
                <a:latin typeface="Antique Olive Bold"/>
                <a:ea typeface="Antique Olive Bold"/>
                <a:cs typeface="Antique Olive Bold"/>
                <a:sym typeface="Antique Olive Bold"/>
              </a:rPr>
              <a:t>racisme</a:t>
            </a:r>
            <a:r>
              <a:rPr lang="en-US" sz="5999" b="1" dirty="0">
                <a:solidFill>
                  <a:srgbClr val="000000"/>
                </a:solidFill>
                <a:latin typeface="Antique Olive Bold"/>
                <a:ea typeface="Antique Olive Bold"/>
                <a:cs typeface="Antique Olive Bold"/>
                <a:sym typeface="Antique Olive Bold"/>
              </a:rPr>
              <a:t> sig? </a:t>
            </a:r>
          </a:p>
        </p:txBody>
      </p:sp>
      <p:sp>
        <p:nvSpPr>
          <p:cNvPr id="6" name="TextBox 6"/>
          <p:cNvSpPr txBox="1"/>
          <p:nvPr/>
        </p:nvSpPr>
        <p:spPr>
          <a:xfrm>
            <a:off x="1028700" y="2223137"/>
            <a:ext cx="11749649" cy="4703595"/>
          </a:xfrm>
          <a:prstGeom prst="rect">
            <a:avLst/>
          </a:prstGeom>
        </p:spPr>
        <p:txBody>
          <a:bodyPr lIns="0" tIns="0" rIns="0" bIns="0" rtlCol="0" anchor="t">
            <a:spAutoFit/>
          </a:bodyPr>
          <a:lstStyle/>
          <a:p>
            <a:pPr algn="l">
              <a:lnSpc>
                <a:spcPts val="5284"/>
              </a:lnSpc>
            </a:pPr>
            <a:r>
              <a:rPr lang="da-DK" sz="3499" dirty="0">
                <a:solidFill>
                  <a:srgbClr val="000000"/>
                </a:solidFill>
                <a:latin typeface="Open Sans"/>
                <a:ea typeface="Open Sans"/>
                <a:cs typeface="Open Sans"/>
                <a:sym typeface="Open Sans"/>
              </a:rPr>
              <a:t>Det kan fx vise sig gennem: </a:t>
            </a:r>
          </a:p>
          <a:p>
            <a:pPr marL="755649" lvl="1" indent="-377824" algn="l">
              <a:lnSpc>
                <a:spcPts val="5284"/>
              </a:lnSpc>
              <a:buFont typeface="Arial"/>
              <a:buChar char="•"/>
            </a:pPr>
            <a:r>
              <a:rPr lang="da-DK" sz="3499" dirty="0">
                <a:solidFill>
                  <a:srgbClr val="000000"/>
                </a:solidFill>
                <a:latin typeface="Open Sans"/>
                <a:ea typeface="Open Sans"/>
                <a:cs typeface="Open Sans"/>
                <a:sym typeface="Open Sans"/>
              </a:rPr>
              <a:t>Nedværdigende handlinger og sprogbrug</a:t>
            </a:r>
          </a:p>
          <a:p>
            <a:pPr marL="755649" lvl="1" indent="-377824" algn="l">
              <a:lnSpc>
                <a:spcPts val="5284"/>
              </a:lnSpc>
              <a:buFont typeface="Arial"/>
              <a:buChar char="•"/>
            </a:pPr>
            <a:r>
              <a:rPr lang="da-DK" sz="3499" dirty="0">
                <a:solidFill>
                  <a:srgbClr val="000000"/>
                </a:solidFill>
                <a:latin typeface="Open Sans"/>
                <a:ea typeface="Open Sans"/>
                <a:cs typeface="Open Sans"/>
                <a:sym typeface="Open Sans"/>
              </a:rPr>
              <a:t>Negativ forskelsbehandling</a:t>
            </a:r>
          </a:p>
          <a:p>
            <a:pPr marL="755649" lvl="1" indent="-377824" algn="l">
              <a:lnSpc>
                <a:spcPts val="5284"/>
              </a:lnSpc>
              <a:buFont typeface="Arial"/>
              <a:buChar char="•"/>
            </a:pPr>
            <a:r>
              <a:rPr lang="da-DK" sz="3499" dirty="0">
                <a:solidFill>
                  <a:srgbClr val="000000"/>
                </a:solidFill>
                <a:latin typeface="Open Sans"/>
                <a:ea typeface="Open Sans"/>
                <a:cs typeface="Open Sans"/>
                <a:sym typeface="Open Sans"/>
              </a:rPr>
              <a:t>Udelukkelse fra fællesskaber</a:t>
            </a:r>
          </a:p>
          <a:p>
            <a:pPr marL="755649" lvl="1" indent="-377824" algn="l">
              <a:lnSpc>
                <a:spcPts val="5284"/>
              </a:lnSpc>
              <a:buFont typeface="Arial"/>
              <a:buChar char="•"/>
            </a:pPr>
            <a:r>
              <a:rPr lang="da-DK" sz="3499" dirty="0">
                <a:solidFill>
                  <a:srgbClr val="000000"/>
                </a:solidFill>
                <a:latin typeface="Open Sans"/>
                <a:ea typeface="Open Sans"/>
                <a:cs typeface="Open Sans"/>
                <a:sym typeface="Open Sans"/>
              </a:rPr>
              <a:t>Fremmedhad eller fjendtlige holdninger</a:t>
            </a:r>
          </a:p>
          <a:p>
            <a:pPr marL="755649" lvl="1" indent="-377824" algn="l">
              <a:lnSpc>
                <a:spcPts val="5284"/>
              </a:lnSpc>
              <a:buFont typeface="Arial"/>
              <a:buChar char="•"/>
            </a:pPr>
            <a:r>
              <a:rPr lang="da-DK" sz="3499" dirty="0">
                <a:solidFill>
                  <a:srgbClr val="000000"/>
                </a:solidFill>
                <a:latin typeface="Open Sans"/>
                <a:ea typeface="Open Sans"/>
                <a:cs typeface="Open Sans"/>
                <a:sym typeface="Open Sans"/>
              </a:rPr>
              <a:t>Subtile bemærkninger og slangudtryk</a:t>
            </a:r>
          </a:p>
          <a:p>
            <a:pPr algn="l">
              <a:lnSpc>
                <a:spcPts val="5284"/>
              </a:lnSpc>
            </a:pPr>
            <a:endParaRPr lang="en-US" sz="3499"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700" y="6790692"/>
            <a:ext cx="12963818" cy="1843838"/>
          </a:xfrm>
          <a:prstGeom prst="rect">
            <a:avLst/>
          </a:prstGeom>
        </p:spPr>
        <p:txBody>
          <a:bodyPr lIns="0" tIns="0" rIns="0" bIns="0" rtlCol="0" anchor="t">
            <a:spAutoFit/>
          </a:bodyPr>
          <a:lstStyle/>
          <a:p>
            <a:pPr algn="l">
              <a:lnSpc>
                <a:spcPts val="4899"/>
              </a:lnSpc>
            </a:pPr>
            <a:r>
              <a:rPr lang="da-DK" sz="3499" dirty="0">
                <a:solidFill>
                  <a:srgbClr val="000000"/>
                </a:solidFill>
                <a:latin typeface="Open Sans"/>
                <a:ea typeface="Open Sans"/>
                <a:cs typeface="Open Sans"/>
                <a:sym typeface="Open Sans"/>
              </a:rPr>
              <a:t>…på baggrund af</a:t>
            </a:r>
            <a:r>
              <a:rPr lang="da-DK" sz="3499" b="1" dirty="0">
                <a:solidFill>
                  <a:srgbClr val="000000"/>
                </a:solidFill>
                <a:latin typeface="Open Sans Bold"/>
                <a:ea typeface="Open Sans Bold"/>
                <a:cs typeface="Open Sans Bold"/>
                <a:sym typeface="Open Sans Bold"/>
              </a:rPr>
              <a:t> race, hudfarve, national/etnisk oprindelse, kultur eller religion</a:t>
            </a:r>
            <a:r>
              <a:rPr lang="da-DK" sz="3499" dirty="0">
                <a:solidFill>
                  <a:srgbClr val="000000"/>
                </a:solidFill>
                <a:latin typeface="Open Sans"/>
                <a:ea typeface="Open Sans"/>
                <a:cs typeface="Open Sans"/>
                <a:sym typeface="Open Sans"/>
              </a:rPr>
              <a:t>.</a:t>
            </a:r>
          </a:p>
          <a:p>
            <a:pPr algn="ctr">
              <a:lnSpc>
                <a:spcPts val="4899"/>
              </a:lnSpc>
            </a:pPr>
            <a:endParaRPr lang="en-US" sz="3499" dirty="0">
              <a:solidFill>
                <a:srgbClr val="000000"/>
              </a:solidFill>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1583920" cy="1133476"/>
          </a:xfrm>
          <a:prstGeom prst="rect">
            <a:avLst/>
          </a:prstGeom>
        </p:spPr>
        <p:txBody>
          <a:bodyPr lIns="0" tIns="0" rIns="0" bIns="0" rtlCol="0" anchor="t">
            <a:spAutoFit/>
          </a:bodyPr>
          <a:lstStyle/>
          <a:p>
            <a:pPr algn="l">
              <a:lnSpc>
                <a:spcPts val="8399"/>
              </a:lnSpc>
            </a:pPr>
            <a:r>
              <a:rPr lang="en-US" sz="5999" b="1">
                <a:solidFill>
                  <a:srgbClr val="000000"/>
                </a:solidFill>
                <a:latin typeface="Antique Olive Bold"/>
                <a:ea typeface="Antique Olive Bold"/>
                <a:cs typeface="Antique Olive Bold"/>
                <a:sym typeface="Antique Olive Bold"/>
              </a:rPr>
              <a:t>Cases til diskussion </a:t>
            </a:r>
          </a:p>
        </p:txBody>
      </p:sp>
      <p:sp>
        <p:nvSpPr>
          <p:cNvPr id="6" name="TextBox 6"/>
          <p:cNvSpPr txBox="1"/>
          <p:nvPr/>
        </p:nvSpPr>
        <p:spPr>
          <a:xfrm>
            <a:off x="1028700" y="2267730"/>
            <a:ext cx="15278100" cy="5614101"/>
          </a:xfrm>
          <a:prstGeom prst="rect">
            <a:avLst/>
          </a:prstGeom>
        </p:spPr>
        <p:txBody>
          <a:bodyPr wrap="square" lIns="0" tIns="0" rIns="0" bIns="0" rtlCol="0" anchor="t">
            <a:spAutoFit/>
          </a:bodyPr>
          <a:lstStyle/>
          <a:p>
            <a:pPr algn="l">
              <a:lnSpc>
                <a:spcPts val="4899"/>
              </a:lnSpc>
            </a:pPr>
            <a:r>
              <a:rPr lang="da-DK" sz="3499" dirty="0">
                <a:solidFill>
                  <a:srgbClr val="000000"/>
                </a:solidFill>
                <a:latin typeface="Open Sans"/>
                <a:ea typeface="Open Sans"/>
                <a:cs typeface="Open Sans"/>
                <a:sym typeface="Open Sans"/>
              </a:rPr>
              <a:t>Baggrund for cases</a:t>
            </a:r>
          </a:p>
          <a:p>
            <a:pPr marL="755649" lvl="1" indent="-377824" algn="l">
              <a:lnSpc>
                <a:spcPts val="4899"/>
              </a:lnSpc>
              <a:buFont typeface="Arial"/>
              <a:buChar char="•"/>
            </a:pPr>
            <a:r>
              <a:rPr lang="da-DK" sz="3499" dirty="0">
                <a:solidFill>
                  <a:srgbClr val="000000"/>
                </a:solidFill>
                <a:latin typeface="Open Sans"/>
                <a:ea typeface="Open Sans"/>
                <a:cs typeface="Open Sans"/>
                <a:sym typeface="Open Sans"/>
              </a:rPr>
              <a:t>De tre cases er fiktive, og beskriver hverdagssituationer, der kan opstå i fritids- og ungdomsklubber.</a:t>
            </a:r>
          </a:p>
          <a:p>
            <a:pPr marL="755649" lvl="1" indent="-377824" algn="l">
              <a:lnSpc>
                <a:spcPts val="4899"/>
              </a:lnSpc>
              <a:buFont typeface="Arial"/>
              <a:buChar char="•"/>
            </a:pPr>
            <a:r>
              <a:rPr lang="da-DK" sz="3499" dirty="0">
                <a:solidFill>
                  <a:srgbClr val="000000"/>
                </a:solidFill>
                <a:latin typeface="Open Sans"/>
                <a:ea typeface="Open Sans"/>
                <a:cs typeface="Open Sans"/>
                <a:sym typeface="Open Sans"/>
              </a:rPr>
              <a:t>De tre cases viser forskellige reaktioner hos de unge, der udsættes for racistiske og diskriminerende udtryk eller handlinger. </a:t>
            </a:r>
          </a:p>
          <a:p>
            <a:pPr algn="l">
              <a:lnSpc>
                <a:spcPts val="4899"/>
              </a:lnSpc>
            </a:pPr>
            <a:endParaRPr lang="da-DK" sz="3499" dirty="0">
              <a:solidFill>
                <a:srgbClr val="000000"/>
              </a:solidFill>
              <a:latin typeface="Open Sans"/>
              <a:ea typeface="Open Sans"/>
              <a:cs typeface="Open Sans"/>
              <a:sym typeface="Open Sans"/>
            </a:endParaRPr>
          </a:p>
          <a:p>
            <a:pPr algn="l">
              <a:lnSpc>
                <a:spcPts val="4899"/>
              </a:lnSpc>
            </a:pPr>
            <a:r>
              <a:rPr lang="da-DK" sz="3499" dirty="0">
                <a:solidFill>
                  <a:srgbClr val="000000"/>
                </a:solidFill>
                <a:latin typeface="Open Sans"/>
                <a:ea typeface="Open Sans"/>
                <a:cs typeface="Open Sans"/>
                <a:sym typeface="Open Sans"/>
              </a:rPr>
              <a:t>Fremgangsmåde: </a:t>
            </a:r>
          </a:p>
          <a:p>
            <a:pPr marL="755649" lvl="1" indent="-377824" algn="l">
              <a:lnSpc>
                <a:spcPts val="4899"/>
              </a:lnSpc>
              <a:buFont typeface="Arial"/>
              <a:buChar char="•"/>
            </a:pPr>
            <a:r>
              <a:rPr lang="da-DK" sz="3499" dirty="0">
                <a:solidFill>
                  <a:srgbClr val="000000"/>
                </a:solidFill>
                <a:latin typeface="Open Sans"/>
                <a:ea typeface="Open Sans"/>
                <a:cs typeface="Open Sans"/>
                <a:sym typeface="Open Sans"/>
              </a:rPr>
              <a:t>Cases læses højt. </a:t>
            </a:r>
          </a:p>
          <a:p>
            <a:pPr marL="755649" lvl="1" indent="-377824" algn="l">
              <a:lnSpc>
                <a:spcPts val="4899"/>
              </a:lnSpc>
              <a:buFont typeface="Arial"/>
              <a:buChar char="•"/>
            </a:pPr>
            <a:r>
              <a:rPr lang="da-DK" sz="3499" dirty="0">
                <a:solidFill>
                  <a:srgbClr val="000000"/>
                </a:solidFill>
                <a:latin typeface="Open Sans"/>
                <a:ea typeface="Open Sans"/>
                <a:cs typeface="Open Sans"/>
                <a:sym typeface="Open Sans"/>
              </a:rPr>
              <a:t>Diskuter casen ved at bruge de medfølgende spørgsmål. </a:t>
            </a: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2744719" cy="1133476"/>
          </a:xfrm>
          <a:prstGeom prst="rect">
            <a:avLst/>
          </a:prstGeom>
        </p:spPr>
        <p:txBody>
          <a:bodyPr lIns="0" tIns="0" rIns="0" bIns="0" rtlCol="0" anchor="t">
            <a:spAutoFit/>
          </a:bodyPr>
          <a:lstStyle/>
          <a:p>
            <a:pPr algn="l">
              <a:lnSpc>
                <a:spcPts val="8399"/>
              </a:lnSpc>
            </a:pPr>
            <a:r>
              <a:rPr lang="en-US" sz="5999" b="1">
                <a:solidFill>
                  <a:srgbClr val="000000"/>
                </a:solidFill>
                <a:latin typeface="Antique Olive Bold"/>
                <a:ea typeface="Antique Olive Bold"/>
                <a:cs typeface="Antique Olive Bold"/>
                <a:sym typeface="Antique Olive Bold"/>
              </a:rPr>
              <a:t>Case 1: Det var jo bare for sjov</a:t>
            </a:r>
          </a:p>
        </p:txBody>
      </p:sp>
      <p:sp>
        <p:nvSpPr>
          <p:cNvPr id="6" name="TextBox 6"/>
          <p:cNvSpPr txBox="1"/>
          <p:nvPr/>
        </p:nvSpPr>
        <p:spPr>
          <a:xfrm>
            <a:off x="1028700" y="2079625"/>
            <a:ext cx="15168384" cy="3100592"/>
          </a:xfrm>
          <a:prstGeom prst="rect">
            <a:avLst/>
          </a:prstGeom>
        </p:spPr>
        <p:txBody>
          <a:bodyPr lIns="0" tIns="0" rIns="0" bIns="0" rtlCol="0" anchor="t">
            <a:spAutoFit/>
          </a:bodyPr>
          <a:lstStyle/>
          <a:p>
            <a:pPr algn="l">
              <a:lnSpc>
                <a:spcPts val="4899"/>
              </a:lnSpc>
            </a:pPr>
            <a:r>
              <a:rPr lang="da-DK" sz="3499" dirty="0">
                <a:solidFill>
                  <a:srgbClr val="000000"/>
                </a:solidFill>
                <a:latin typeface="Open Sans"/>
                <a:ea typeface="Open Sans"/>
                <a:cs typeface="Open Sans"/>
                <a:sym typeface="Open Sans"/>
              </a:rPr>
              <a:t>I er i gang med at planlægge en fest i klubben, og får forslag til mad fra en gruppe unge. En af de unge, med østasiatisk baggrund, foreslår burger, og en anden ung siger grinende: “Med oksekød eller hund?”​</a:t>
            </a:r>
          </a:p>
          <a:p>
            <a:pPr algn="l">
              <a:lnSpc>
                <a:spcPts val="4899"/>
              </a:lnSpc>
            </a:pPr>
            <a:r>
              <a:rPr lang="da-DK" sz="3499" dirty="0">
                <a:solidFill>
                  <a:srgbClr val="000000"/>
                </a:solidFill>
                <a:latin typeface="Open Sans"/>
                <a:ea typeface="Open Sans"/>
                <a:cs typeface="Open Sans"/>
                <a:sym typeface="Open Sans"/>
              </a:rPr>
              <a:t>Alle de unge omkring griner, også den unge med østasiatisk baggrund.</a:t>
            </a:r>
          </a:p>
          <a:p>
            <a:pPr algn="l">
              <a:lnSpc>
                <a:spcPts val="4899"/>
              </a:lnSpc>
            </a:pPr>
            <a:endParaRPr lang="da-DK" sz="3499"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700" y="5479415"/>
            <a:ext cx="15168384" cy="3824765"/>
          </a:xfrm>
          <a:prstGeom prst="rect">
            <a:avLst/>
          </a:prstGeom>
        </p:spPr>
        <p:txBody>
          <a:bodyPr lIns="0" tIns="0" rIns="0" bIns="0" rtlCol="0" anchor="t">
            <a:spAutoFit/>
          </a:bodyPr>
          <a:lstStyle/>
          <a:p>
            <a:pPr algn="l">
              <a:lnSpc>
                <a:spcPts val="4340"/>
              </a:lnSpc>
            </a:pPr>
            <a:r>
              <a:rPr lang="da-DK" sz="3100" b="1" dirty="0">
                <a:solidFill>
                  <a:srgbClr val="000000"/>
                </a:solidFill>
                <a:latin typeface="Open Sans Bold"/>
                <a:ea typeface="Open Sans Bold"/>
                <a:cs typeface="Open Sans Bold"/>
                <a:sym typeface="Open Sans Bold"/>
              </a:rPr>
              <a:t>Spørgsmål:</a:t>
            </a:r>
            <a:r>
              <a:rPr lang="da-DK" sz="3100" dirty="0">
                <a:solidFill>
                  <a:srgbClr val="000000"/>
                </a:solidFill>
                <a:latin typeface="Open Sans"/>
                <a:ea typeface="Open Sans"/>
                <a:cs typeface="Open Sans"/>
                <a:sym typeface="Open Sans"/>
              </a:rPr>
              <a:t> </a:t>
            </a:r>
          </a:p>
          <a:p>
            <a:pPr marL="669291" lvl="1" indent="-334646" algn="l">
              <a:lnSpc>
                <a:spcPts val="4340"/>
              </a:lnSpc>
              <a:buFont typeface="Arial"/>
              <a:buChar char="•"/>
            </a:pPr>
            <a:r>
              <a:rPr lang="da-DK" sz="3100" dirty="0">
                <a:solidFill>
                  <a:srgbClr val="000000"/>
                </a:solidFill>
                <a:latin typeface="Open Sans"/>
                <a:ea typeface="Open Sans"/>
                <a:cs typeface="Open Sans"/>
                <a:sym typeface="Open Sans"/>
              </a:rPr>
              <a:t>Hvordan tror I, at den unge med østasiatisk baggrund oplever situationen?​</a:t>
            </a:r>
          </a:p>
          <a:p>
            <a:pPr marL="669291" lvl="1" indent="-334646" algn="l">
              <a:lnSpc>
                <a:spcPts val="4340"/>
              </a:lnSpc>
              <a:buFont typeface="Arial"/>
              <a:buChar char="•"/>
            </a:pPr>
            <a:r>
              <a:rPr lang="da-DK" sz="3100" dirty="0">
                <a:solidFill>
                  <a:srgbClr val="000000"/>
                </a:solidFill>
                <a:latin typeface="Open Sans"/>
                <a:ea typeface="Open Sans"/>
                <a:cs typeface="Open Sans"/>
                <a:sym typeface="Open Sans"/>
              </a:rPr>
              <a:t>Hvordan kan man som personale vurdere, hvornår en joke går fra at være sjov til at være skadelig?​</a:t>
            </a:r>
          </a:p>
          <a:p>
            <a:pPr marL="669291" lvl="1" indent="-334646" algn="l">
              <a:lnSpc>
                <a:spcPts val="4340"/>
              </a:lnSpc>
              <a:buFont typeface="Arial"/>
              <a:buChar char="•"/>
            </a:pPr>
            <a:r>
              <a:rPr lang="da-DK" sz="3100" dirty="0">
                <a:solidFill>
                  <a:srgbClr val="000000"/>
                </a:solidFill>
                <a:latin typeface="Open Sans"/>
                <a:ea typeface="Open Sans"/>
                <a:cs typeface="Open Sans"/>
                <a:sym typeface="Open Sans"/>
              </a:rPr>
              <a:t>Hvad kan man som personale gøre – i øjeblikket og efterfølgende?</a:t>
            </a:r>
          </a:p>
          <a:p>
            <a:pPr algn="l">
              <a:lnSpc>
                <a:spcPts val="4340"/>
              </a:lnSpc>
            </a:pPr>
            <a:endParaRPr lang="da-DK" sz="3100" dirty="0">
              <a:solidFill>
                <a:srgbClr val="000000"/>
              </a:solidFill>
              <a:latin typeface="Open Sans"/>
              <a:ea typeface="Open Sans"/>
              <a:cs typeface="Open Sans"/>
              <a:sym typeface="Open Sans"/>
            </a:endParaRPr>
          </a:p>
          <a:p>
            <a:pPr algn="l">
              <a:lnSpc>
                <a:spcPts val="4340"/>
              </a:lnSpc>
            </a:pPr>
            <a:endParaRPr lang="da-DK" sz="3100" dirty="0">
              <a:solidFill>
                <a:srgbClr val="000000"/>
              </a:solidFill>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1583920" cy="1133476"/>
          </a:xfrm>
          <a:prstGeom prst="rect">
            <a:avLst/>
          </a:prstGeom>
        </p:spPr>
        <p:txBody>
          <a:bodyPr lIns="0" tIns="0" rIns="0" bIns="0" rtlCol="0" anchor="t">
            <a:spAutoFit/>
          </a:bodyPr>
          <a:lstStyle/>
          <a:p>
            <a:pPr algn="l">
              <a:lnSpc>
                <a:spcPts val="8399"/>
              </a:lnSpc>
            </a:pPr>
            <a:r>
              <a:rPr lang="en-US" sz="5999" b="1">
                <a:solidFill>
                  <a:srgbClr val="000000"/>
                </a:solidFill>
                <a:latin typeface="Antique Olive Bold"/>
                <a:ea typeface="Antique Olive Bold"/>
                <a:cs typeface="Antique Olive Bold"/>
                <a:sym typeface="Antique Olive Bold"/>
              </a:rPr>
              <a:t>Case 2: Sådan taler vi bare </a:t>
            </a:r>
          </a:p>
        </p:txBody>
      </p:sp>
      <p:sp>
        <p:nvSpPr>
          <p:cNvPr id="6" name="TextBox 6"/>
          <p:cNvSpPr txBox="1"/>
          <p:nvPr/>
        </p:nvSpPr>
        <p:spPr>
          <a:xfrm>
            <a:off x="1028700" y="2119108"/>
            <a:ext cx="15168384" cy="3728970"/>
          </a:xfrm>
          <a:prstGeom prst="rect">
            <a:avLst/>
          </a:prstGeom>
        </p:spPr>
        <p:txBody>
          <a:bodyPr lIns="0" tIns="0" rIns="0" bIns="0" rtlCol="0" anchor="t">
            <a:spAutoFit/>
          </a:bodyPr>
          <a:lstStyle/>
          <a:p>
            <a:pPr algn="l">
              <a:lnSpc>
                <a:spcPts val="4899"/>
              </a:lnSpc>
            </a:pPr>
            <a:r>
              <a:rPr lang="da-DK" sz="3499" dirty="0">
                <a:solidFill>
                  <a:srgbClr val="000000"/>
                </a:solidFill>
                <a:latin typeface="Open Sans"/>
                <a:ea typeface="Open Sans"/>
                <a:cs typeface="Open Sans"/>
                <a:sym typeface="Open Sans"/>
              </a:rPr>
              <a:t>Bølgerne går højt i gamerrummet. En gruppe unge spiller </a:t>
            </a:r>
            <a:r>
              <a:rPr lang="da-DK" sz="3499" dirty="0" err="1">
                <a:solidFill>
                  <a:srgbClr val="000000"/>
                </a:solidFill>
                <a:latin typeface="Open Sans"/>
                <a:ea typeface="Open Sans"/>
                <a:cs typeface="Open Sans"/>
                <a:sym typeface="Open Sans"/>
              </a:rPr>
              <a:t>Fortnite</a:t>
            </a:r>
            <a:r>
              <a:rPr lang="da-DK" sz="3499" dirty="0">
                <a:solidFill>
                  <a:srgbClr val="000000"/>
                </a:solidFill>
                <a:latin typeface="Open Sans"/>
                <a:ea typeface="Open Sans"/>
                <a:cs typeface="Open Sans"/>
                <a:sym typeface="Open Sans"/>
              </a:rPr>
              <a:t>, og én af dem råber: “Ik' camp, din n****!"​ til en medspiller. De andre unge griner, og spillet fortsætter. Den unge medspiller reagerer ikke tydeligt på kommentaren, og det gør det tilstedeværende personale heller ikke. </a:t>
            </a:r>
          </a:p>
          <a:p>
            <a:pPr algn="l">
              <a:lnSpc>
                <a:spcPts val="4899"/>
              </a:lnSpc>
            </a:pPr>
            <a:endParaRPr lang="da-DK" sz="3499" dirty="0">
              <a:solidFill>
                <a:srgbClr val="000000"/>
              </a:solidFill>
              <a:latin typeface="Open Sans"/>
              <a:ea typeface="Open Sans"/>
              <a:cs typeface="Open Sans"/>
              <a:sym typeface="Open Sans"/>
            </a:endParaRPr>
          </a:p>
          <a:p>
            <a:pPr algn="l">
              <a:lnSpc>
                <a:spcPts val="4899"/>
              </a:lnSpc>
            </a:pPr>
            <a:endParaRPr lang="da-DK" sz="3499"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696" y="5452135"/>
            <a:ext cx="15168384" cy="5479064"/>
          </a:xfrm>
          <a:prstGeom prst="rect">
            <a:avLst/>
          </a:prstGeom>
        </p:spPr>
        <p:txBody>
          <a:bodyPr lIns="0" tIns="0" rIns="0" bIns="0" rtlCol="0" anchor="t">
            <a:spAutoFit/>
          </a:bodyPr>
          <a:lstStyle/>
          <a:p>
            <a:pPr algn="l">
              <a:lnSpc>
                <a:spcPts val="4340"/>
              </a:lnSpc>
            </a:pPr>
            <a:r>
              <a:rPr lang="da-DK" sz="3100" b="1" dirty="0">
                <a:solidFill>
                  <a:srgbClr val="000000"/>
                </a:solidFill>
                <a:latin typeface="Open Sans Bold"/>
                <a:ea typeface="Open Sans Bold"/>
                <a:cs typeface="Open Sans Bold"/>
                <a:sym typeface="Open Sans Bold"/>
              </a:rPr>
              <a:t>Spørgsmål:</a:t>
            </a:r>
            <a:r>
              <a:rPr lang="da-DK" sz="3100" dirty="0">
                <a:solidFill>
                  <a:srgbClr val="000000"/>
                </a:solidFill>
                <a:latin typeface="Open Sans"/>
                <a:ea typeface="Open Sans"/>
                <a:cs typeface="Open Sans"/>
                <a:sym typeface="Open Sans"/>
              </a:rPr>
              <a:t> </a:t>
            </a:r>
          </a:p>
          <a:p>
            <a:pPr marL="669291" lvl="1" indent="-334646" algn="l">
              <a:lnSpc>
                <a:spcPts val="4340"/>
              </a:lnSpc>
              <a:buFont typeface="Arial"/>
              <a:buChar char="•"/>
            </a:pPr>
            <a:r>
              <a:rPr lang="da-DK" sz="3100" dirty="0">
                <a:solidFill>
                  <a:srgbClr val="000000"/>
                </a:solidFill>
                <a:latin typeface="Open Sans"/>
                <a:ea typeface="Open Sans"/>
                <a:cs typeface="Open Sans"/>
                <a:sym typeface="Open Sans"/>
              </a:rPr>
              <a:t>Hvorfor er det problematisk at bruge n-ordet - også i en ”venskabelig” sammenhæng?</a:t>
            </a:r>
          </a:p>
          <a:p>
            <a:pPr marL="669291" lvl="1" indent="-334646" algn="l">
              <a:lnSpc>
                <a:spcPts val="4340"/>
              </a:lnSpc>
              <a:buFont typeface="Arial"/>
              <a:buChar char="•"/>
            </a:pPr>
            <a:r>
              <a:rPr lang="da-DK" sz="3100" dirty="0">
                <a:solidFill>
                  <a:srgbClr val="000000"/>
                </a:solidFill>
                <a:latin typeface="Open Sans"/>
                <a:ea typeface="Open Sans"/>
                <a:cs typeface="Open Sans"/>
                <a:sym typeface="Open Sans"/>
              </a:rPr>
              <a:t>Hvordan kan man som personale sætte grænser for racistisk og hårdt sprogbrug og være med til at ændre kulturen omkring, hvordan vi taler til hinanden?</a:t>
            </a:r>
          </a:p>
          <a:p>
            <a:pPr marL="669291" lvl="1" indent="-334646">
              <a:lnSpc>
                <a:spcPts val="4340"/>
              </a:lnSpc>
              <a:buFont typeface="Arial"/>
              <a:buChar char="•"/>
            </a:pPr>
            <a:r>
              <a:rPr lang="da-DK" sz="3100" dirty="0">
                <a:solidFill>
                  <a:srgbClr val="000000"/>
                </a:solidFill>
                <a:latin typeface="Open Sans"/>
                <a:ea typeface="Open Sans"/>
                <a:cs typeface="Open Sans"/>
                <a:sym typeface="Open Sans"/>
              </a:rPr>
              <a:t>Hvad kan man som personale gøre – i øjeblikket og efterfølgende?</a:t>
            </a:r>
          </a:p>
          <a:p>
            <a:pPr marL="669291" lvl="1" indent="-334646" algn="l">
              <a:lnSpc>
                <a:spcPts val="4340"/>
              </a:lnSpc>
              <a:buFont typeface="Arial"/>
              <a:buChar char="•"/>
            </a:pPr>
            <a:endParaRPr lang="da-DK" sz="3100" dirty="0">
              <a:solidFill>
                <a:srgbClr val="000000"/>
              </a:solidFill>
              <a:latin typeface="Open Sans"/>
              <a:ea typeface="Open Sans"/>
              <a:cs typeface="Open Sans"/>
              <a:sym typeface="Open Sans"/>
            </a:endParaRPr>
          </a:p>
          <a:p>
            <a:pPr algn="l">
              <a:lnSpc>
                <a:spcPts val="4340"/>
              </a:lnSpc>
            </a:pPr>
            <a:endParaRPr lang="da-DK" sz="3100" dirty="0">
              <a:solidFill>
                <a:srgbClr val="000000"/>
              </a:solidFill>
              <a:latin typeface="Open Sans"/>
              <a:ea typeface="Open Sans"/>
              <a:cs typeface="Open Sans"/>
              <a:sym typeface="Open Sans"/>
            </a:endParaRPr>
          </a:p>
          <a:p>
            <a:pPr algn="l">
              <a:lnSpc>
                <a:spcPts val="4340"/>
              </a:lnSpc>
            </a:pPr>
            <a:endParaRPr lang="da-DK" sz="3100" dirty="0">
              <a:solidFill>
                <a:srgbClr val="000000"/>
              </a:solidFill>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2744719" cy="1133476"/>
          </a:xfrm>
          <a:prstGeom prst="rect">
            <a:avLst/>
          </a:prstGeom>
        </p:spPr>
        <p:txBody>
          <a:bodyPr lIns="0" tIns="0" rIns="0" bIns="0" rtlCol="0" anchor="t">
            <a:spAutoFit/>
          </a:bodyPr>
          <a:lstStyle/>
          <a:p>
            <a:pPr algn="l">
              <a:lnSpc>
                <a:spcPts val="8399"/>
              </a:lnSpc>
            </a:pPr>
            <a:r>
              <a:rPr lang="en-US" sz="5999" b="1">
                <a:solidFill>
                  <a:srgbClr val="000000"/>
                </a:solidFill>
                <a:latin typeface="Antique Olive Bold"/>
                <a:ea typeface="Antique Olive Bold"/>
                <a:cs typeface="Antique Olive Bold"/>
                <a:sym typeface="Antique Olive Bold"/>
              </a:rPr>
              <a:t>Case 3: Jeg får hate på TikTok </a:t>
            </a:r>
          </a:p>
        </p:txBody>
      </p:sp>
      <p:sp>
        <p:nvSpPr>
          <p:cNvPr id="6" name="TextBox 6"/>
          <p:cNvSpPr txBox="1"/>
          <p:nvPr/>
        </p:nvSpPr>
        <p:spPr>
          <a:xfrm>
            <a:off x="1028700" y="1987899"/>
            <a:ext cx="15168384" cy="4354077"/>
          </a:xfrm>
          <a:prstGeom prst="rect">
            <a:avLst/>
          </a:prstGeom>
        </p:spPr>
        <p:txBody>
          <a:bodyPr lIns="0" tIns="0" rIns="0" bIns="0" rtlCol="0" anchor="t">
            <a:spAutoFit/>
          </a:bodyPr>
          <a:lstStyle/>
          <a:p>
            <a:pPr algn="l">
              <a:lnSpc>
                <a:spcPts val="4899"/>
              </a:lnSpc>
            </a:pPr>
            <a:r>
              <a:rPr lang="da-DK" sz="3400" dirty="0">
                <a:solidFill>
                  <a:srgbClr val="000000"/>
                </a:solidFill>
                <a:latin typeface="Open Sans"/>
                <a:ea typeface="Open Sans"/>
                <a:cs typeface="Open Sans"/>
                <a:sym typeface="Open Sans"/>
              </a:rPr>
              <a:t>En ung fra klubben opsøger dig, og fortæller, at den unge har fået en masse hadefulde kommentarer på deres </a:t>
            </a:r>
            <a:r>
              <a:rPr lang="da-DK" sz="3400" dirty="0" err="1">
                <a:solidFill>
                  <a:srgbClr val="000000"/>
                </a:solidFill>
                <a:latin typeface="Open Sans"/>
                <a:ea typeface="Open Sans"/>
                <a:cs typeface="Open Sans"/>
                <a:sym typeface="Open Sans"/>
              </a:rPr>
              <a:t>TikTok</a:t>
            </a:r>
            <a:r>
              <a:rPr lang="da-DK" sz="3400" dirty="0">
                <a:solidFill>
                  <a:srgbClr val="000000"/>
                </a:solidFill>
                <a:latin typeface="Open Sans"/>
                <a:ea typeface="Open Sans"/>
                <a:cs typeface="Open Sans"/>
                <a:sym typeface="Open Sans"/>
              </a:rPr>
              <a:t>-video. Den unge viser dig kommentarerne, der blandt andet lyder således: “Rejs hjem”, “Forkert farvet” og “🐒”.​ Den unge er ked af det og ved ikke, hvad vedkommende skal gøre.</a:t>
            </a:r>
          </a:p>
          <a:p>
            <a:pPr algn="l">
              <a:lnSpc>
                <a:spcPts val="4899"/>
              </a:lnSpc>
            </a:pPr>
            <a:endParaRPr lang="da-DK" sz="3400" dirty="0">
              <a:solidFill>
                <a:srgbClr val="000000"/>
              </a:solidFill>
              <a:latin typeface="Open Sans"/>
              <a:ea typeface="Open Sans"/>
              <a:cs typeface="Open Sans"/>
              <a:sym typeface="Open Sans"/>
            </a:endParaRPr>
          </a:p>
          <a:p>
            <a:pPr algn="l">
              <a:lnSpc>
                <a:spcPts val="4899"/>
              </a:lnSpc>
            </a:pPr>
            <a:endParaRPr lang="en-US" sz="3400"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696" y="5413692"/>
            <a:ext cx="14439900" cy="4927631"/>
          </a:xfrm>
          <a:prstGeom prst="rect">
            <a:avLst/>
          </a:prstGeom>
        </p:spPr>
        <p:txBody>
          <a:bodyPr wrap="square" lIns="0" tIns="0" rIns="0" bIns="0" rtlCol="0" anchor="t">
            <a:spAutoFit/>
          </a:bodyPr>
          <a:lstStyle/>
          <a:p>
            <a:pPr algn="l">
              <a:lnSpc>
                <a:spcPts val="4340"/>
              </a:lnSpc>
            </a:pPr>
            <a:r>
              <a:rPr lang="da-DK" sz="3050" b="1" dirty="0">
                <a:solidFill>
                  <a:srgbClr val="000000"/>
                </a:solidFill>
                <a:latin typeface="Open Sans Bold"/>
                <a:ea typeface="Open Sans Bold"/>
                <a:cs typeface="Open Sans Bold"/>
                <a:sym typeface="Open Sans Bold"/>
              </a:rPr>
              <a:t>Spørgsmål</a:t>
            </a:r>
            <a:r>
              <a:rPr lang="en-US" sz="3050" b="1" dirty="0">
                <a:solidFill>
                  <a:srgbClr val="000000"/>
                </a:solidFill>
                <a:latin typeface="Open Sans Bold"/>
                <a:ea typeface="Open Sans Bold"/>
                <a:cs typeface="Open Sans Bold"/>
                <a:sym typeface="Open Sans Bold"/>
              </a:rPr>
              <a:t>:</a:t>
            </a:r>
            <a:r>
              <a:rPr lang="en-US" sz="3050" dirty="0">
                <a:solidFill>
                  <a:srgbClr val="000000"/>
                </a:solidFill>
                <a:latin typeface="Open Sans"/>
                <a:ea typeface="Open Sans"/>
                <a:cs typeface="Open Sans"/>
                <a:sym typeface="Open Sans"/>
              </a:rPr>
              <a:t> </a:t>
            </a:r>
          </a:p>
          <a:p>
            <a:pPr marL="669291" lvl="1" indent="-334646" algn="l">
              <a:lnSpc>
                <a:spcPts val="4340"/>
              </a:lnSpc>
              <a:buFont typeface="Arial"/>
              <a:buChar char="•"/>
            </a:pPr>
            <a:r>
              <a:rPr lang="da-DK" sz="3050" dirty="0">
                <a:solidFill>
                  <a:srgbClr val="000000"/>
                </a:solidFill>
                <a:latin typeface="Open Sans"/>
                <a:ea typeface="Open Sans"/>
                <a:cs typeface="Open Sans"/>
                <a:sym typeface="Open Sans"/>
              </a:rPr>
              <a:t>Har det betydning om kommentarerne kommer fra andre unge i klubben eller fremmede ift. håndtering af situationen? </a:t>
            </a:r>
          </a:p>
          <a:p>
            <a:pPr marL="669291" lvl="1" indent="-334646" algn="l">
              <a:lnSpc>
                <a:spcPts val="4340"/>
              </a:lnSpc>
              <a:buFont typeface="Arial"/>
              <a:buChar char="•"/>
            </a:pPr>
            <a:r>
              <a:rPr lang="da-DK" sz="3050" dirty="0">
                <a:solidFill>
                  <a:srgbClr val="000000"/>
                </a:solidFill>
                <a:latin typeface="Open Sans"/>
                <a:ea typeface="Open Sans"/>
                <a:cs typeface="Open Sans"/>
                <a:sym typeface="Open Sans"/>
              </a:rPr>
              <a:t>Hvornår skal man som personale inddrage andre? Fx forældre eller andre instanser?</a:t>
            </a:r>
          </a:p>
          <a:p>
            <a:pPr marL="669291" lvl="1" indent="-334646">
              <a:lnSpc>
                <a:spcPts val="4340"/>
              </a:lnSpc>
              <a:buFont typeface="Arial"/>
              <a:buChar char="•"/>
            </a:pPr>
            <a:r>
              <a:rPr lang="da-DK" sz="3050" dirty="0">
                <a:solidFill>
                  <a:srgbClr val="000000"/>
                </a:solidFill>
                <a:latin typeface="Open Sans"/>
                <a:ea typeface="Open Sans"/>
                <a:cs typeface="Open Sans"/>
                <a:sym typeface="Open Sans"/>
              </a:rPr>
              <a:t>Hvad kan man som personale gøre – i øjeblikket og efterfølgende?</a:t>
            </a:r>
          </a:p>
          <a:p>
            <a:pPr marL="334645" lvl="1" algn="l">
              <a:lnSpc>
                <a:spcPts val="4340"/>
              </a:lnSpc>
            </a:pPr>
            <a:endParaRPr lang="en-US" sz="3100" dirty="0">
              <a:solidFill>
                <a:srgbClr val="000000"/>
              </a:solidFill>
              <a:latin typeface="Open Sans"/>
              <a:ea typeface="Open Sans"/>
              <a:cs typeface="Open Sans"/>
              <a:sym typeface="Open Sans"/>
            </a:endParaRPr>
          </a:p>
          <a:p>
            <a:pPr algn="l">
              <a:lnSpc>
                <a:spcPts val="4340"/>
              </a:lnSpc>
            </a:pPr>
            <a:endParaRPr lang="en-US" sz="3100" dirty="0">
              <a:solidFill>
                <a:srgbClr val="000000"/>
              </a:solidFill>
              <a:latin typeface="Open Sans"/>
              <a:ea typeface="Open Sans"/>
              <a:cs typeface="Open Sans"/>
              <a:sym typeface="Open Sans"/>
            </a:endParaRPr>
          </a:p>
          <a:p>
            <a:pPr algn="l">
              <a:lnSpc>
                <a:spcPts val="4340"/>
              </a:lnSpc>
            </a:pPr>
            <a:endParaRPr lang="en-US" sz="3100" dirty="0">
              <a:solidFill>
                <a:srgbClr val="000000"/>
              </a:solidFill>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solidFill>
              <a:srgbClr val="000000">
                <a:alpha val="0"/>
              </a:srgbClr>
            </a:solidFill>
            <a:ln w="514350" cap="sq">
              <a:gradFill>
                <a:gsLst>
                  <a:gs pos="0">
                    <a:srgbClr val="CC5500">
                      <a:alpha val="100000"/>
                    </a:srgbClr>
                  </a:gs>
                  <a:gs pos="20000">
                    <a:srgbClr val="CC5500">
                      <a:alpha val="100000"/>
                    </a:srgbClr>
                  </a:gs>
                  <a:gs pos="40000">
                    <a:srgbClr val="0D554C">
                      <a:alpha val="100000"/>
                    </a:srgbClr>
                  </a:gs>
                  <a:gs pos="60000">
                    <a:srgbClr val="157A6E">
                      <a:alpha val="100000"/>
                    </a:srgbClr>
                  </a:gs>
                  <a:gs pos="80000">
                    <a:srgbClr val="E3D5CA">
                      <a:alpha val="100000"/>
                    </a:srgbClr>
                  </a:gs>
                  <a:gs pos="100000">
                    <a:srgbClr val="E3D5CA">
                      <a:alpha val="100000"/>
                    </a:srgbClr>
                  </a:gs>
                </a:gsLst>
                <a:path path="circle">
                  <a:fillToRect r="100000" b="100000"/>
                </a:path>
                <a:tileRect l="-100000" t="-100000"/>
              </a:gradFill>
              <a:prstDash val="solid"/>
              <a:miter/>
            </a:ln>
          </p:spPr>
        </p:sp>
        <p:sp>
          <p:nvSpPr>
            <p:cNvPr id="4" name="TextBox 4"/>
            <p:cNvSpPr txBox="1"/>
            <p:nvPr/>
          </p:nvSpPr>
          <p:spPr>
            <a:xfrm>
              <a:off x="0" y="-38100"/>
              <a:ext cx="4816593"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028700" y="800100"/>
            <a:ext cx="10036189" cy="1109980"/>
          </a:xfrm>
          <a:prstGeom prst="rect">
            <a:avLst/>
          </a:prstGeom>
        </p:spPr>
        <p:txBody>
          <a:bodyPr lIns="0" tIns="0" rIns="0" bIns="0" rtlCol="0" anchor="t">
            <a:spAutoFit/>
          </a:bodyPr>
          <a:lstStyle/>
          <a:p>
            <a:pPr algn="l">
              <a:lnSpc>
                <a:spcPts val="8119"/>
              </a:lnSpc>
            </a:pPr>
            <a:r>
              <a:rPr lang="en-US" sz="5799" b="1">
                <a:solidFill>
                  <a:srgbClr val="000000"/>
                </a:solidFill>
                <a:latin typeface="Antique Olive Bold"/>
                <a:ea typeface="Antique Olive Bold"/>
                <a:cs typeface="Antique Olive Bold"/>
                <a:sym typeface="Antique Olive Bold"/>
              </a:rPr>
              <a:t>Forslag til videre arbejde: </a:t>
            </a:r>
          </a:p>
        </p:txBody>
      </p:sp>
      <p:sp>
        <p:nvSpPr>
          <p:cNvPr id="6" name="TextBox 6"/>
          <p:cNvSpPr txBox="1"/>
          <p:nvPr/>
        </p:nvSpPr>
        <p:spPr>
          <a:xfrm>
            <a:off x="1028700" y="2899835"/>
            <a:ext cx="15071935" cy="5178084"/>
          </a:xfrm>
          <a:prstGeom prst="rect">
            <a:avLst/>
          </a:prstGeom>
        </p:spPr>
        <p:txBody>
          <a:bodyPr lIns="0" tIns="0" rIns="0" bIns="0" rtlCol="0" anchor="t">
            <a:spAutoFit/>
          </a:bodyPr>
          <a:lstStyle/>
          <a:p>
            <a:pPr algn="l">
              <a:lnSpc>
                <a:spcPts val="4899"/>
              </a:lnSpc>
            </a:pPr>
            <a:r>
              <a:rPr lang="en-US" sz="3499" dirty="0" err="1">
                <a:solidFill>
                  <a:srgbClr val="000000"/>
                </a:solidFill>
                <a:latin typeface="Open Sans"/>
                <a:ea typeface="Open Sans"/>
                <a:cs typeface="Open Sans"/>
                <a:sym typeface="Open Sans"/>
              </a:rPr>
              <a:t>Hvorfor</a:t>
            </a:r>
            <a:r>
              <a:rPr lang="en-US" sz="3499" dirty="0">
                <a:solidFill>
                  <a:srgbClr val="000000"/>
                </a:solidFill>
                <a:latin typeface="Open Sans"/>
                <a:ea typeface="Open Sans"/>
                <a:cs typeface="Open Sans"/>
                <a:sym typeface="Open Sans"/>
              </a:rPr>
              <a:t> lave </a:t>
            </a:r>
            <a:r>
              <a:rPr lang="en-US" sz="3499" dirty="0" err="1">
                <a:solidFill>
                  <a:srgbClr val="000000"/>
                </a:solidFill>
                <a:latin typeface="Open Sans"/>
                <a:ea typeface="Open Sans"/>
                <a:cs typeface="Open Sans"/>
                <a:sym typeface="Open Sans"/>
              </a:rPr>
              <a:t>aftaler</a:t>
            </a:r>
            <a:r>
              <a:rPr lang="en-US" sz="3499" dirty="0">
                <a:solidFill>
                  <a:srgbClr val="000000"/>
                </a:solidFill>
                <a:latin typeface="Open Sans"/>
                <a:ea typeface="Open Sans"/>
                <a:cs typeface="Open Sans"/>
                <a:sym typeface="Open Sans"/>
              </a:rPr>
              <a:t> om </a:t>
            </a:r>
            <a:r>
              <a:rPr lang="en-US" sz="3499" dirty="0" err="1">
                <a:solidFill>
                  <a:srgbClr val="000000"/>
                </a:solidFill>
                <a:latin typeface="Open Sans"/>
                <a:ea typeface="Open Sans"/>
                <a:cs typeface="Open Sans"/>
                <a:sym typeface="Open Sans"/>
              </a:rPr>
              <a:t>håndtering</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af</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racisme</a:t>
            </a:r>
            <a:r>
              <a:rPr lang="en-US" sz="3499" dirty="0">
                <a:solidFill>
                  <a:srgbClr val="000000"/>
                </a:solidFill>
                <a:latin typeface="Open Sans"/>
                <a:ea typeface="Open Sans"/>
                <a:cs typeface="Open Sans"/>
                <a:sym typeface="Open Sans"/>
              </a:rPr>
              <a:t> og </a:t>
            </a:r>
            <a:r>
              <a:rPr lang="en-US" sz="3499" dirty="0" err="1">
                <a:solidFill>
                  <a:srgbClr val="000000"/>
                </a:solidFill>
                <a:latin typeface="Open Sans"/>
                <a:ea typeface="Open Sans"/>
                <a:cs typeface="Open Sans"/>
                <a:sym typeface="Open Sans"/>
              </a:rPr>
              <a:t>diskrimination</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i</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jeres</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personalegruppe</a:t>
            </a:r>
            <a:r>
              <a:rPr lang="en-US" sz="3499" dirty="0">
                <a:solidFill>
                  <a:srgbClr val="000000"/>
                </a:solidFill>
                <a:latin typeface="Open Sans"/>
                <a:ea typeface="Open Sans"/>
                <a:cs typeface="Open Sans"/>
                <a:sym typeface="Open Sans"/>
              </a:rPr>
              <a:t>?</a:t>
            </a:r>
          </a:p>
          <a:p>
            <a:pPr marL="755649" lvl="1" indent="-377824" algn="l">
              <a:lnSpc>
                <a:spcPts val="5249"/>
              </a:lnSpc>
              <a:buFont typeface="Arial"/>
              <a:buChar char="•"/>
            </a:pPr>
            <a:r>
              <a:rPr lang="en-US" sz="3499" dirty="0" err="1">
                <a:solidFill>
                  <a:srgbClr val="000000"/>
                </a:solidFill>
                <a:latin typeface="Open Sans"/>
                <a:ea typeface="Open Sans"/>
                <a:cs typeface="Open Sans"/>
                <a:sym typeface="Open Sans"/>
              </a:rPr>
              <a:t>Aftalerne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fungerer</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som</a:t>
            </a:r>
            <a:r>
              <a:rPr lang="en-US" sz="3499" dirty="0">
                <a:solidFill>
                  <a:srgbClr val="000000"/>
                </a:solidFill>
                <a:latin typeface="Open Sans"/>
                <a:ea typeface="Open Sans"/>
                <a:cs typeface="Open Sans"/>
                <a:sym typeface="Open Sans"/>
              </a:rPr>
              <a:t> et </a:t>
            </a:r>
            <a:r>
              <a:rPr lang="en-US" sz="3499" dirty="0" err="1">
                <a:solidFill>
                  <a:srgbClr val="000000"/>
                </a:solidFill>
                <a:latin typeface="Open Sans"/>
                <a:ea typeface="Open Sans"/>
                <a:cs typeface="Open Sans"/>
                <a:sym typeface="Open Sans"/>
              </a:rPr>
              <a:t>fælles</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referencepunkt</a:t>
            </a:r>
            <a:r>
              <a:rPr lang="en-US" sz="3499" dirty="0">
                <a:solidFill>
                  <a:srgbClr val="000000"/>
                </a:solidFill>
                <a:latin typeface="Open Sans"/>
                <a:ea typeface="Open Sans"/>
                <a:cs typeface="Open Sans"/>
                <a:sym typeface="Open Sans"/>
              </a:rPr>
              <a:t>, I kan </a:t>
            </a:r>
            <a:r>
              <a:rPr lang="en-US" sz="3499" dirty="0" err="1">
                <a:solidFill>
                  <a:srgbClr val="000000"/>
                </a:solidFill>
                <a:latin typeface="Open Sans"/>
                <a:ea typeface="Open Sans"/>
                <a:cs typeface="Open Sans"/>
                <a:sym typeface="Open Sans"/>
              </a:rPr>
              <a:t>vende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tilbage</a:t>
            </a:r>
            <a:r>
              <a:rPr lang="en-US" sz="3499" dirty="0">
                <a:solidFill>
                  <a:srgbClr val="000000"/>
                </a:solidFill>
                <a:latin typeface="Open Sans"/>
                <a:ea typeface="Open Sans"/>
                <a:cs typeface="Open Sans"/>
                <a:sym typeface="Open Sans"/>
              </a:rPr>
              <a:t> til, </a:t>
            </a:r>
            <a:r>
              <a:rPr lang="en-US" sz="3499" dirty="0" err="1">
                <a:solidFill>
                  <a:srgbClr val="000000"/>
                </a:solidFill>
                <a:latin typeface="Open Sans"/>
                <a:ea typeface="Open Sans"/>
                <a:cs typeface="Open Sans"/>
                <a:sym typeface="Open Sans"/>
              </a:rPr>
              <a:t>hvis</a:t>
            </a:r>
            <a:r>
              <a:rPr lang="en-US" sz="3499" dirty="0">
                <a:solidFill>
                  <a:srgbClr val="000000"/>
                </a:solidFill>
                <a:latin typeface="Open Sans"/>
                <a:ea typeface="Open Sans"/>
                <a:cs typeface="Open Sans"/>
                <a:sym typeface="Open Sans"/>
              </a:rPr>
              <a:t> der </a:t>
            </a:r>
            <a:r>
              <a:rPr lang="da-DK" sz="3499" dirty="0">
                <a:solidFill>
                  <a:srgbClr val="000000"/>
                </a:solidFill>
                <a:latin typeface="Open Sans"/>
                <a:ea typeface="Open Sans"/>
                <a:cs typeface="Open Sans"/>
                <a:sym typeface="Open Sans"/>
              </a:rPr>
              <a:t>opstår</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situationer</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hvor</a:t>
            </a:r>
            <a:r>
              <a:rPr lang="en-US" sz="3499" dirty="0">
                <a:solidFill>
                  <a:srgbClr val="000000"/>
                </a:solidFill>
                <a:latin typeface="Open Sans"/>
                <a:ea typeface="Open Sans"/>
                <a:cs typeface="Open Sans"/>
                <a:sym typeface="Open Sans"/>
              </a:rPr>
              <a:t> de ikke </a:t>
            </a:r>
            <a:r>
              <a:rPr lang="en-US" sz="3499" dirty="0" err="1">
                <a:solidFill>
                  <a:srgbClr val="000000"/>
                </a:solidFill>
                <a:latin typeface="Open Sans"/>
                <a:ea typeface="Open Sans"/>
                <a:cs typeface="Open Sans"/>
                <a:sym typeface="Open Sans"/>
              </a:rPr>
              <a:t>overholdes</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eller</a:t>
            </a:r>
            <a:r>
              <a:rPr lang="en-US" sz="3499" dirty="0">
                <a:solidFill>
                  <a:srgbClr val="000000"/>
                </a:solidFill>
                <a:latin typeface="Open Sans"/>
                <a:ea typeface="Open Sans"/>
                <a:cs typeface="Open Sans"/>
                <a:sym typeface="Open Sans"/>
              </a:rPr>
              <a:t> man er I </a:t>
            </a:r>
            <a:r>
              <a:rPr lang="en-US" sz="3499" dirty="0" err="1">
                <a:solidFill>
                  <a:srgbClr val="000000"/>
                </a:solidFill>
                <a:latin typeface="Open Sans"/>
                <a:ea typeface="Open Sans"/>
                <a:cs typeface="Open Sans"/>
                <a:sym typeface="Open Sans"/>
              </a:rPr>
              <a:t>tvivl</a:t>
            </a:r>
            <a:r>
              <a:rPr lang="en-US" sz="3499" dirty="0">
                <a:solidFill>
                  <a:srgbClr val="000000"/>
                </a:solidFill>
                <a:latin typeface="Open Sans"/>
                <a:ea typeface="Open Sans"/>
                <a:cs typeface="Open Sans"/>
                <a:sym typeface="Open Sans"/>
              </a:rPr>
              <a:t> om, </a:t>
            </a:r>
            <a:r>
              <a:rPr lang="en-US" sz="3499" dirty="0" err="1">
                <a:solidFill>
                  <a:srgbClr val="000000"/>
                </a:solidFill>
                <a:latin typeface="Open Sans"/>
                <a:ea typeface="Open Sans"/>
                <a:cs typeface="Open Sans"/>
                <a:sym typeface="Open Sans"/>
              </a:rPr>
              <a:t>hvordan</a:t>
            </a:r>
            <a:r>
              <a:rPr lang="en-US" sz="3499" dirty="0">
                <a:solidFill>
                  <a:srgbClr val="000000"/>
                </a:solidFill>
                <a:latin typeface="Open Sans"/>
                <a:ea typeface="Open Sans"/>
                <a:cs typeface="Open Sans"/>
                <a:sym typeface="Open Sans"/>
              </a:rPr>
              <a:t> man </a:t>
            </a:r>
            <a:r>
              <a:rPr lang="en-US" sz="3499" dirty="0" err="1">
                <a:solidFill>
                  <a:srgbClr val="000000"/>
                </a:solidFill>
                <a:latin typeface="Open Sans"/>
                <a:ea typeface="Open Sans"/>
                <a:cs typeface="Open Sans"/>
                <a:sym typeface="Open Sans"/>
              </a:rPr>
              <a:t>skal</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håndtere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situationen</a:t>
            </a:r>
            <a:r>
              <a:rPr lang="en-US" sz="3499" dirty="0">
                <a:solidFill>
                  <a:srgbClr val="000000"/>
                </a:solidFill>
                <a:latin typeface="Open Sans"/>
                <a:ea typeface="Open Sans"/>
                <a:cs typeface="Open Sans"/>
                <a:sym typeface="Open Sans"/>
              </a:rPr>
              <a:t>. ​</a:t>
            </a:r>
          </a:p>
          <a:p>
            <a:pPr marL="755649" lvl="1" indent="-377824" algn="l">
              <a:lnSpc>
                <a:spcPts val="5249"/>
              </a:lnSpc>
              <a:buFont typeface="Arial"/>
              <a:buChar char="•"/>
            </a:pPr>
            <a:r>
              <a:rPr lang="en-US" sz="3499" dirty="0" err="1">
                <a:solidFill>
                  <a:srgbClr val="000000"/>
                </a:solidFill>
                <a:latin typeface="Open Sans"/>
                <a:ea typeface="Open Sans"/>
                <a:cs typeface="Open Sans"/>
                <a:sym typeface="Open Sans"/>
              </a:rPr>
              <a:t>Aftalerne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skal</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hjælpe</a:t>
            </a:r>
            <a:r>
              <a:rPr lang="en-US" sz="3499" dirty="0">
                <a:solidFill>
                  <a:srgbClr val="000000"/>
                </a:solidFill>
                <a:latin typeface="Open Sans"/>
                <a:ea typeface="Open Sans"/>
                <a:cs typeface="Open Sans"/>
                <a:sym typeface="Open Sans"/>
              </a:rPr>
              <a:t> med, at I </a:t>
            </a:r>
            <a:r>
              <a:rPr lang="en-US" sz="3499" dirty="0" err="1">
                <a:solidFill>
                  <a:srgbClr val="000000"/>
                </a:solidFill>
                <a:latin typeface="Open Sans"/>
                <a:ea typeface="Open Sans"/>
                <a:cs typeface="Open Sans"/>
                <a:sym typeface="Open Sans"/>
              </a:rPr>
              <a:t>i</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personalegruppen</a:t>
            </a:r>
            <a:r>
              <a:rPr lang="en-US" sz="3499" dirty="0">
                <a:solidFill>
                  <a:srgbClr val="000000"/>
                </a:solidFill>
                <a:latin typeface="Open Sans"/>
                <a:ea typeface="Open Sans"/>
                <a:cs typeface="Open Sans"/>
                <a:sym typeface="Open Sans"/>
              </a:rPr>
              <a:t> kan </a:t>
            </a:r>
            <a:r>
              <a:rPr lang="en-US" sz="3499" dirty="0" err="1">
                <a:solidFill>
                  <a:srgbClr val="000000"/>
                </a:solidFill>
                <a:latin typeface="Open Sans"/>
                <a:ea typeface="Open Sans"/>
                <a:cs typeface="Open Sans"/>
                <a:sym typeface="Open Sans"/>
              </a:rPr>
              <a:t>støtte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hinanden</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i</a:t>
            </a:r>
            <a:r>
              <a:rPr lang="en-US" sz="3499" dirty="0">
                <a:solidFill>
                  <a:srgbClr val="000000"/>
                </a:solidFill>
                <a:latin typeface="Open Sans"/>
                <a:ea typeface="Open Sans"/>
                <a:cs typeface="Open Sans"/>
                <a:sym typeface="Open Sans"/>
              </a:rPr>
              <a:t> at </a:t>
            </a:r>
            <a:r>
              <a:rPr lang="en-US" sz="3499" dirty="0" err="1">
                <a:solidFill>
                  <a:srgbClr val="000000"/>
                </a:solidFill>
                <a:latin typeface="Open Sans"/>
                <a:ea typeface="Open Sans"/>
                <a:cs typeface="Open Sans"/>
                <a:sym typeface="Open Sans"/>
              </a:rPr>
              <a:t>håndtere</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diskrimination</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i</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jeres</a:t>
            </a:r>
            <a:r>
              <a:rPr lang="en-US" sz="3499" dirty="0">
                <a:solidFill>
                  <a:srgbClr val="000000"/>
                </a:solidFill>
                <a:latin typeface="Open Sans"/>
                <a:ea typeface="Open Sans"/>
                <a:cs typeface="Open Sans"/>
                <a:sym typeface="Open Sans"/>
              </a:rPr>
              <a:t> </a:t>
            </a:r>
            <a:r>
              <a:rPr lang="en-US" sz="3499" dirty="0" err="1">
                <a:solidFill>
                  <a:srgbClr val="000000"/>
                </a:solidFill>
                <a:latin typeface="Open Sans"/>
                <a:ea typeface="Open Sans"/>
                <a:cs typeface="Open Sans"/>
                <a:sym typeface="Open Sans"/>
              </a:rPr>
              <a:t>klub</a:t>
            </a:r>
            <a:r>
              <a:rPr lang="en-US" sz="3499" dirty="0">
                <a:solidFill>
                  <a:srgbClr val="000000"/>
                </a:solidFill>
                <a:latin typeface="Open Sans"/>
                <a:ea typeface="Open Sans"/>
                <a:cs typeface="Open Sans"/>
                <a:sym typeface="Open Sans"/>
              </a:rPr>
              <a:t>. </a:t>
            </a:r>
          </a:p>
          <a:p>
            <a:pPr algn="l">
              <a:lnSpc>
                <a:spcPts val="4899"/>
              </a:lnSpc>
            </a:pPr>
            <a:endParaRPr lang="en-US" sz="3499" dirty="0">
              <a:solidFill>
                <a:srgbClr val="000000"/>
              </a:solidFill>
              <a:latin typeface="Open Sans"/>
              <a:ea typeface="Open Sans"/>
              <a:cs typeface="Open Sans"/>
              <a:sym typeface="Open Sans"/>
            </a:endParaRPr>
          </a:p>
        </p:txBody>
      </p:sp>
      <p:sp>
        <p:nvSpPr>
          <p:cNvPr id="7" name="Freeform 7"/>
          <p:cNvSpPr/>
          <p:nvPr/>
        </p:nvSpPr>
        <p:spPr>
          <a:xfrm>
            <a:off x="15262892" y="8409410"/>
            <a:ext cx="2189397" cy="1094698"/>
          </a:xfrm>
          <a:custGeom>
            <a:avLst/>
            <a:gdLst/>
            <a:ahLst/>
            <a:cxnLst/>
            <a:rect l="l" t="t" r="r" b="b"/>
            <a:pathLst>
              <a:path w="2189397" h="1094698">
                <a:moveTo>
                  <a:pt x="0" y="0"/>
                </a:moveTo>
                <a:lnTo>
                  <a:pt x="2189396" y="0"/>
                </a:lnTo>
                <a:lnTo>
                  <a:pt x="2189396" y="1094698"/>
                </a:lnTo>
                <a:lnTo>
                  <a:pt x="0" y="1094698"/>
                </a:lnTo>
                <a:lnTo>
                  <a:pt x="0" y="0"/>
                </a:lnTo>
                <a:close/>
              </a:path>
            </a:pathLst>
          </a:custGeom>
          <a:blipFill>
            <a:blip r:embed="rId3"/>
            <a:stretch>
              <a:fillRect/>
            </a:stretch>
          </a:blipFill>
        </p:spPr>
      </p:sp>
      <p:sp>
        <p:nvSpPr>
          <p:cNvPr id="8" name="TextBox 8"/>
          <p:cNvSpPr txBox="1"/>
          <p:nvPr/>
        </p:nvSpPr>
        <p:spPr>
          <a:xfrm>
            <a:off x="1028700" y="1729105"/>
            <a:ext cx="10036189" cy="890270"/>
          </a:xfrm>
          <a:prstGeom prst="rect">
            <a:avLst/>
          </a:prstGeom>
        </p:spPr>
        <p:txBody>
          <a:bodyPr lIns="0" tIns="0" rIns="0" bIns="0" rtlCol="0" anchor="t">
            <a:spAutoFit/>
          </a:bodyPr>
          <a:lstStyle/>
          <a:p>
            <a:pPr algn="l">
              <a:lnSpc>
                <a:spcPts val="6580"/>
              </a:lnSpc>
            </a:pPr>
            <a:r>
              <a:rPr lang="en-US" sz="4700" i="1">
                <a:solidFill>
                  <a:srgbClr val="000000"/>
                </a:solidFill>
                <a:latin typeface="Antique Olive Italics"/>
                <a:ea typeface="Antique Olive Italics"/>
                <a:cs typeface="Antique Olive Italics"/>
                <a:sym typeface="Antique Olive Italics"/>
              </a:rPr>
              <a:t> Aftaler i personalegruppen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574</TotalTime>
  <Words>1945</Words>
  <Application>Microsoft Office PowerPoint</Application>
  <PresentationFormat>Brugerdefineret</PresentationFormat>
  <Paragraphs>149</Paragraphs>
  <Slides>11</Slides>
  <Notes>11</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11</vt:i4>
      </vt:variant>
    </vt:vector>
  </HeadingPairs>
  <TitlesOfParts>
    <vt:vector size="20" baseType="lpstr">
      <vt:lpstr>Antique Olive Bold</vt:lpstr>
      <vt:lpstr>Arial</vt:lpstr>
      <vt:lpstr>Antique Olive</vt:lpstr>
      <vt:lpstr>Calibri</vt:lpstr>
      <vt:lpstr>Antique Olive Italics</vt:lpstr>
      <vt:lpstr>Open Sans Bold</vt:lpstr>
      <vt:lpstr>Open Sans Italics</vt:lpstr>
      <vt:lpstr>Open Sans</vt:lpstr>
      <vt:lpstr>Office Theme</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PP-show - HMR</dc:title>
  <dc:creator>Julie Hee Græslien Darger</dc:creator>
  <cp:lastModifiedBy>Andrea Christensen</cp:lastModifiedBy>
  <cp:revision>11</cp:revision>
  <dcterms:created xsi:type="dcterms:W3CDTF">2006-08-16T00:00:00Z</dcterms:created>
  <dcterms:modified xsi:type="dcterms:W3CDTF">2025-12-15T14:07:49Z</dcterms:modified>
  <dc:identifier>DAG7GYKVIi4</dc:identifier>
</cp:coreProperties>
</file>