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60" r:id="rId3"/>
    <p:sldId id="259" r:id="rId4"/>
    <p:sldId id="261" r:id="rId5"/>
    <p:sldId id="262" r:id="rId6"/>
    <p:sldId id="263" r:id="rId7"/>
    <p:sldId id="257" r:id="rId8"/>
    <p:sldId id="258" r:id="rId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07" d="100"/>
          <a:sy n="107" d="100"/>
        </p:scale>
        <p:origin x="138"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image" Target="../media/image1.jpg"/><Relationship Id="rId4" Type="http://schemas.openxmlformats.org/officeDocument/2006/relationships/image" Target="../media/image4.jpg"/></Relationships>
</file>

<file path=ppt/diagrams/_rels/drawing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image" Target="../media/image1.jpg"/><Relationship Id="rId4" Type="http://schemas.openxmlformats.org/officeDocument/2006/relationships/image" Target="../media/image4.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0D9C71-771E-4F58-B778-EE2C5903756E}" type="doc">
      <dgm:prSet loTypeId="urn:microsoft.com/office/officeart/2005/8/layout/pList2" loCatId="list" qsTypeId="urn:microsoft.com/office/officeart/2005/8/quickstyle/simple1" qsCatId="simple" csTypeId="urn:microsoft.com/office/officeart/2005/8/colors/accent1_2" csCatId="accent1" phldr="1"/>
      <dgm:spPr/>
    </dgm:pt>
    <dgm:pt modelId="{0B86CD56-2F1B-4871-9E22-53495234D78F}">
      <dgm:prSet phldrT="[Tekst]"/>
      <dgm:spPr/>
      <dgm:t>
        <a:bodyPr/>
        <a:lstStyle/>
        <a:p>
          <a:r>
            <a:rPr lang="da-DK" b="1" dirty="0"/>
            <a:t>Elever</a:t>
          </a:r>
        </a:p>
        <a:p>
          <a:r>
            <a:rPr lang="da-DK" b="0" dirty="0"/>
            <a:t>Navn</a:t>
          </a:r>
        </a:p>
        <a:p>
          <a:r>
            <a:rPr lang="da-DK" b="0" dirty="0"/>
            <a:t>Adresse</a:t>
          </a:r>
        </a:p>
        <a:p>
          <a:r>
            <a:rPr lang="da-DK" b="0" dirty="0"/>
            <a:t>Karakterer og vurderinger</a:t>
          </a:r>
        </a:p>
        <a:p>
          <a:r>
            <a:rPr lang="da-DK" b="0" dirty="0"/>
            <a:t>Referat af elevsamtaler</a:t>
          </a:r>
        </a:p>
        <a:p>
          <a:r>
            <a:rPr lang="da-DK" b="0" dirty="0"/>
            <a:t>Særlige behov</a:t>
          </a:r>
        </a:p>
        <a:p>
          <a:r>
            <a:rPr lang="da-DK" b="0" dirty="0"/>
            <a:t>Sundhedsplejerske/</a:t>
          </a:r>
        </a:p>
        <a:p>
          <a:r>
            <a:rPr lang="da-DK" b="0" dirty="0"/>
            <a:t>Læge</a:t>
          </a:r>
        </a:p>
      </dgm:t>
    </dgm:pt>
    <dgm:pt modelId="{4B10BA29-6DDE-43BF-84F7-E69D31840208}" type="parTrans" cxnId="{9CB26B83-7EB7-4E4D-81DE-D38AB7945208}">
      <dgm:prSet/>
      <dgm:spPr/>
      <dgm:t>
        <a:bodyPr/>
        <a:lstStyle/>
        <a:p>
          <a:endParaRPr lang="da-DK"/>
        </a:p>
      </dgm:t>
    </dgm:pt>
    <dgm:pt modelId="{F72BAF69-12E3-4442-943C-765B63860CCB}" type="sibTrans" cxnId="{9CB26B83-7EB7-4E4D-81DE-D38AB7945208}">
      <dgm:prSet/>
      <dgm:spPr/>
      <dgm:t>
        <a:bodyPr/>
        <a:lstStyle/>
        <a:p>
          <a:endParaRPr lang="da-DK"/>
        </a:p>
      </dgm:t>
    </dgm:pt>
    <dgm:pt modelId="{AA6D53A7-5DE1-4AD3-9AA8-9907EBBF3ED8}">
      <dgm:prSet phldrT="[Tekst]"/>
      <dgm:spPr/>
      <dgm:t>
        <a:bodyPr/>
        <a:lstStyle/>
        <a:p>
          <a:r>
            <a:rPr lang="da-DK" b="1" dirty="0"/>
            <a:t>Ansatte/medarbejdere</a:t>
          </a:r>
        </a:p>
        <a:p>
          <a:r>
            <a:rPr lang="da-DK" b="0" dirty="0"/>
            <a:t>Navn</a:t>
          </a:r>
        </a:p>
        <a:p>
          <a:r>
            <a:rPr lang="da-DK" b="0" dirty="0"/>
            <a:t>Adresse</a:t>
          </a:r>
        </a:p>
        <a:p>
          <a:r>
            <a:rPr lang="da-DK" b="0" dirty="0"/>
            <a:t>Lønoplysninger</a:t>
          </a:r>
        </a:p>
        <a:p>
          <a:r>
            <a:rPr lang="da-DK" b="0" dirty="0"/>
            <a:t>Helbredsoplysninger</a:t>
          </a:r>
        </a:p>
        <a:p>
          <a:r>
            <a:rPr lang="da-DK" b="0" dirty="0"/>
            <a:t>Fravær/tilstedeværelse</a:t>
          </a:r>
        </a:p>
        <a:p>
          <a:r>
            <a:rPr lang="da-DK" b="0" dirty="0"/>
            <a:t>Tjenstlige forløb</a:t>
          </a:r>
        </a:p>
        <a:p>
          <a:r>
            <a:rPr lang="da-DK" b="0" dirty="0"/>
            <a:t>Evalueringer</a:t>
          </a:r>
        </a:p>
        <a:p>
          <a:r>
            <a:rPr lang="da-DK" b="0" dirty="0"/>
            <a:t>Rekrutteringsoplysninger</a:t>
          </a:r>
        </a:p>
      </dgm:t>
    </dgm:pt>
    <dgm:pt modelId="{F3085999-6657-475F-9F12-4A5E9165219D}" type="parTrans" cxnId="{B400DED8-5802-4B55-AAE6-ADA198AD8394}">
      <dgm:prSet/>
      <dgm:spPr/>
      <dgm:t>
        <a:bodyPr/>
        <a:lstStyle/>
        <a:p>
          <a:endParaRPr lang="da-DK"/>
        </a:p>
      </dgm:t>
    </dgm:pt>
    <dgm:pt modelId="{BC047ED8-197A-41EC-99AB-741302EEC72D}" type="sibTrans" cxnId="{B400DED8-5802-4B55-AAE6-ADA198AD8394}">
      <dgm:prSet/>
      <dgm:spPr/>
      <dgm:t>
        <a:bodyPr/>
        <a:lstStyle/>
        <a:p>
          <a:endParaRPr lang="da-DK"/>
        </a:p>
      </dgm:t>
    </dgm:pt>
    <dgm:pt modelId="{F4C70474-6642-4051-9461-1CE597860864}">
      <dgm:prSet phldrT="[Tekst]"/>
      <dgm:spPr/>
      <dgm:t>
        <a:bodyPr/>
        <a:lstStyle/>
        <a:p>
          <a:r>
            <a:rPr lang="da-DK" b="1" dirty="0"/>
            <a:t>Øvrige</a:t>
          </a:r>
        </a:p>
        <a:p>
          <a:r>
            <a:rPr lang="da-DK" dirty="0"/>
            <a:t>Kommuner</a:t>
          </a:r>
        </a:p>
        <a:p>
          <a:r>
            <a:rPr lang="da-DK" dirty="0"/>
            <a:t>Børnehaver/skoler</a:t>
          </a:r>
        </a:p>
        <a:p>
          <a:r>
            <a:rPr lang="da-DK" dirty="0"/>
            <a:t>Leverandører</a:t>
          </a:r>
        </a:p>
        <a:p>
          <a:r>
            <a:rPr lang="da-DK" dirty="0"/>
            <a:t>Samarbejdspartnere</a:t>
          </a:r>
        </a:p>
        <a:p>
          <a:r>
            <a:rPr lang="da-DK" dirty="0"/>
            <a:t>Rejsebureauer</a:t>
          </a:r>
        </a:p>
      </dgm:t>
    </dgm:pt>
    <dgm:pt modelId="{F7C721DF-AA33-4C65-AF36-93A7CFAEE2D7}" type="parTrans" cxnId="{83A51436-85FF-41FB-B343-DF732B24FA2A}">
      <dgm:prSet/>
      <dgm:spPr/>
      <dgm:t>
        <a:bodyPr/>
        <a:lstStyle/>
        <a:p>
          <a:endParaRPr lang="da-DK"/>
        </a:p>
      </dgm:t>
    </dgm:pt>
    <dgm:pt modelId="{C9693BDA-BF4C-4D04-ADD9-90C2CE6117AA}" type="sibTrans" cxnId="{83A51436-85FF-41FB-B343-DF732B24FA2A}">
      <dgm:prSet/>
      <dgm:spPr/>
      <dgm:t>
        <a:bodyPr/>
        <a:lstStyle/>
        <a:p>
          <a:endParaRPr lang="da-DK"/>
        </a:p>
      </dgm:t>
    </dgm:pt>
    <dgm:pt modelId="{AB9ADF18-77C8-4E68-AA15-498EC143A55D}">
      <dgm:prSet/>
      <dgm:spPr/>
      <dgm:t>
        <a:bodyPr/>
        <a:lstStyle/>
        <a:p>
          <a:r>
            <a:rPr lang="da-DK" b="1" dirty="0"/>
            <a:t>Forældre</a:t>
          </a:r>
        </a:p>
        <a:p>
          <a:r>
            <a:rPr lang="da-DK" b="0" dirty="0"/>
            <a:t>Navn</a:t>
          </a:r>
        </a:p>
        <a:p>
          <a:r>
            <a:rPr lang="da-DK" b="0" dirty="0"/>
            <a:t>Adresse</a:t>
          </a:r>
        </a:p>
        <a:p>
          <a:r>
            <a:rPr lang="da-DK" b="0" dirty="0"/>
            <a:t>Referat af skole-hjem-samtale</a:t>
          </a:r>
        </a:p>
        <a:p>
          <a:r>
            <a:rPr lang="da-DK" b="0" dirty="0"/>
            <a:t>Forældremøder, mv.</a:t>
          </a:r>
        </a:p>
        <a:p>
          <a:r>
            <a:rPr lang="da-DK" b="0" dirty="0"/>
            <a:t>Skolekredsmøder</a:t>
          </a:r>
        </a:p>
        <a:p>
          <a:r>
            <a:rPr lang="da-DK" b="0" dirty="0"/>
            <a:t>Helbredsoplysninger</a:t>
          </a:r>
        </a:p>
        <a:p>
          <a:r>
            <a:rPr lang="da-DK" b="0" dirty="0"/>
            <a:t>Økonomi</a:t>
          </a:r>
        </a:p>
      </dgm:t>
    </dgm:pt>
    <dgm:pt modelId="{4BA1E823-10E4-48AC-8E49-BD41E83027BF}" type="parTrans" cxnId="{93FFB553-0037-4F97-9C7B-1A3F423DC26E}">
      <dgm:prSet/>
      <dgm:spPr/>
      <dgm:t>
        <a:bodyPr/>
        <a:lstStyle/>
        <a:p>
          <a:endParaRPr lang="da-DK"/>
        </a:p>
      </dgm:t>
    </dgm:pt>
    <dgm:pt modelId="{63DA642C-D9EC-44EF-B96C-DABC67D9B776}" type="sibTrans" cxnId="{93FFB553-0037-4F97-9C7B-1A3F423DC26E}">
      <dgm:prSet/>
      <dgm:spPr/>
      <dgm:t>
        <a:bodyPr/>
        <a:lstStyle/>
        <a:p>
          <a:endParaRPr lang="da-DK"/>
        </a:p>
      </dgm:t>
    </dgm:pt>
    <dgm:pt modelId="{BABA1E98-20B4-4DA2-BA6E-41BA7D575FB6}" type="pres">
      <dgm:prSet presAssocID="{630D9C71-771E-4F58-B778-EE2C5903756E}" presName="Name0" presStyleCnt="0">
        <dgm:presLayoutVars>
          <dgm:dir/>
          <dgm:resizeHandles val="exact"/>
        </dgm:presLayoutVars>
      </dgm:prSet>
      <dgm:spPr/>
    </dgm:pt>
    <dgm:pt modelId="{2555450D-4284-42A0-9DAC-7FDC050E25DE}" type="pres">
      <dgm:prSet presAssocID="{630D9C71-771E-4F58-B778-EE2C5903756E}" presName="bkgdShp" presStyleLbl="alignAccFollowNode1" presStyleIdx="0" presStyleCnt="1" custLinFactNeighborY="667"/>
      <dgm:spPr/>
    </dgm:pt>
    <dgm:pt modelId="{5C451A63-6392-4DA5-80F4-52F941E07B66}" type="pres">
      <dgm:prSet presAssocID="{630D9C71-771E-4F58-B778-EE2C5903756E}" presName="linComp" presStyleCnt="0"/>
      <dgm:spPr/>
    </dgm:pt>
    <dgm:pt modelId="{2494196B-867B-4035-8584-64547A9E581B}" type="pres">
      <dgm:prSet presAssocID="{0B86CD56-2F1B-4871-9E22-53495234D78F}" presName="compNode" presStyleCnt="0"/>
      <dgm:spPr/>
    </dgm:pt>
    <dgm:pt modelId="{DE0E697C-C5B2-47C6-A437-AEE97C34537E}" type="pres">
      <dgm:prSet presAssocID="{0B86CD56-2F1B-4871-9E22-53495234D78F}" presName="node" presStyleLbl="node1" presStyleIdx="0" presStyleCnt="4" custLinFactNeighborX="-1137" custLinFactNeighborY="-1092">
        <dgm:presLayoutVars>
          <dgm:bulletEnabled val="1"/>
        </dgm:presLayoutVars>
      </dgm:prSet>
      <dgm:spPr/>
    </dgm:pt>
    <dgm:pt modelId="{DFDC25D1-F4CB-491C-B314-2EA449150070}" type="pres">
      <dgm:prSet presAssocID="{0B86CD56-2F1B-4871-9E22-53495234D78F}" presName="invisiNode" presStyleLbl="node1" presStyleIdx="0" presStyleCnt="4"/>
      <dgm:spPr/>
    </dgm:pt>
    <dgm:pt modelId="{EA172A33-AE06-46A3-9A3F-6CA2ABC039AD}" type="pres">
      <dgm:prSet presAssocID="{0B86CD56-2F1B-4871-9E22-53495234D78F}" presName="imagNode" presStyleLbl="fgImgPlace1" presStyleIdx="0" presStyleCnt="4" custLinFactNeighborY="2729"/>
      <dgm:spPr>
        <a:blipFill>
          <a:blip xmlns:r="http://schemas.openxmlformats.org/officeDocument/2006/relationships" r:embed="rId1">
            <a:extLst>
              <a:ext uri="{28A0092B-C50C-407E-A947-70E740481C1C}">
                <a14:useLocalDpi xmlns:a14="http://schemas.microsoft.com/office/drawing/2010/main" val="0"/>
              </a:ext>
            </a:extLst>
          </a:blip>
          <a:srcRect/>
          <a:stretch>
            <a:fillRect t="-22000" b="-22000"/>
          </a:stretch>
        </a:blipFill>
      </dgm:spPr>
    </dgm:pt>
    <dgm:pt modelId="{0801F102-A5A4-4B2A-AC46-BEAF0F29BF11}" type="pres">
      <dgm:prSet presAssocID="{F72BAF69-12E3-4442-943C-765B63860CCB}" presName="sibTrans" presStyleLbl="sibTrans2D1" presStyleIdx="0" presStyleCnt="0"/>
      <dgm:spPr/>
    </dgm:pt>
    <dgm:pt modelId="{5226C1C0-E7E9-4597-8E15-5524A6A42009}" type="pres">
      <dgm:prSet presAssocID="{AB9ADF18-77C8-4E68-AA15-498EC143A55D}" presName="compNode" presStyleCnt="0"/>
      <dgm:spPr/>
    </dgm:pt>
    <dgm:pt modelId="{44812FF3-984A-4D07-B772-4EA44A6F43BE}" type="pres">
      <dgm:prSet presAssocID="{AB9ADF18-77C8-4E68-AA15-498EC143A55D}" presName="node" presStyleLbl="node1" presStyleIdx="1" presStyleCnt="4" custLinFactNeighborX="-1706" custLinFactNeighborY="-546">
        <dgm:presLayoutVars>
          <dgm:bulletEnabled val="1"/>
        </dgm:presLayoutVars>
      </dgm:prSet>
      <dgm:spPr/>
    </dgm:pt>
    <dgm:pt modelId="{BBE002FF-AB09-4A31-85E4-8E8236BB1D75}" type="pres">
      <dgm:prSet presAssocID="{AB9ADF18-77C8-4E68-AA15-498EC143A55D}" presName="invisiNode" presStyleLbl="node1" presStyleIdx="1" presStyleCnt="4"/>
      <dgm:spPr/>
    </dgm:pt>
    <dgm:pt modelId="{BACE469B-1CF3-4BB3-92F3-DF792E602083}" type="pres">
      <dgm:prSet presAssocID="{AB9ADF18-77C8-4E68-AA15-498EC143A55D}" presName="imagNode"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t="-3000" b="-3000"/>
          </a:stretch>
        </a:blipFill>
      </dgm:spPr>
    </dgm:pt>
    <dgm:pt modelId="{471B9376-42A8-4DA3-BAFB-0053FCF08939}" type="pres">
      <dgm:prSet presAssocID="{63DA642C-D9EC-44EF-B96C-DABC67D9B776}" presName="sibTrans" presStyleLbl="sibTrans2D1" presStyleIdx="0" presStyleCnt="0"/>
      <dgm:spPr/>
    </dgm:pt>
    <dgm:pt modelId="{8CDA4DCF-337C-4746-9CDB-878B25761A6D}" type="pres">
      <dgm:prSet presAssocID="{AA6D53A7-5DE1-4AD3-9AA8-9907EBBF3ED8}" presName="compNode" presStyleCnt="0"/>
      <dgm:spPr/>
    </dgm:pt>
    <dgm:pt modelId="{C394478D-1476-4162-9796-8B2C0CA04151}" type="pres">
      <dgm:prSet presAssocID="{AA6D53A7-5DE1-4AD3-9AA8-9907EBBF3ED8}" presName="node" presStyleLbl="node1" presStyleIdx="2" presStyleCnt="4">
        <dgm:presLayoutVars>
          <dgm:bulletEnabled val="1"/>
        </dgm:presLayoutVars>
      </dgm:prSet>
      <dgm:spPr/>
    </dgm:pt>
    <dgm:pt modelId="{F03CF793-FA56-411D-A501-4A0BF67B458F}" type="pres">
      <dgm:prSet presAssocID="{AA6D53A7-5DE1-4AD3-9AA8-9907EBBF3ED8}" presName="invisiNode" presStyleLbl="node1" presStyleIdx="2" presStyleCnt="4"/>
      <dgm:spPr/>
    </dgm:pt>
    <dgm:pt modelId="{14B8AC08-7F53-400C-B139-D73D131B8669}" type="pres">
      <dgm:prSet presAssocID="{AA6D53A7-5DE1-4AD3-9AA8-9907EBBF3ED8}" presName="imagNode"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22000" b="-22000"/>
          </a:stretch>
        </a:blipFill>
      </dgm:spPr>
    </dgm:pt>
    <dgm:pt modelId="{5669622D-4C81-49B8-B2A9-0C346B735620}" type="pres">
      <dgm:prSet presAssocID="{BC047ED8-197A-41EC-99AB-741302EEC72D}" presName="sibTrans" presStyleLbl="sibTrans2D1" presStyleIdx="0" presStyleCnt="0"/>
      <dgm:spPr/>
    </dgm:pt>
    <dgm:pt modelId="{7C6CF05C-BFF2-4371-8D14-81361A7A8FD2}" type="pres">
      <dgm:prSet presAssocID="{F4C70474-6642-4051-9461-1CE597860864}" presName="compNode" presStyleCnt="0"/>
      <dgm:spPr/>
    </dgm:pt>
    <dgm:pt modelId="{43A6770F-7491-4D55-9EA7-A79149460EFB}" type="pres">
      <dgm:prSet presAssocID="{F4C70474-6642-4051-9461-1CE597860864}" presName="node" presStyleLbl="node1" presStyleIdx="3" presStyleCnt="4">
        <dgm:presLayoutVars>
          <dgm:bulletEnabled val="1"/>
        </dgm:presLayoutVars>
      </dgm:prSet>
      <dgm:spPr/>
    </dgm:pt>
    <dgm:pt modelId="{6ECA3738-63E4-4ADC-A457-3EFDA668AC07}" type="pres">
      <dgm:prSet presAssocID="{F4C70474-6642-4051-9461-1CE597860864}" presName="invisiNode" presStyleLbl="node1" presStyleIdx="3" presStyleCnt="4"/>
      <dgm:spPr/>
    </dgm:pt>
    <dgm:pt modelId="{61031EC6-A2C8-4F9C-87E3-9E2319967AF0}" type="pres">
      <dgm:prSet presAssocID="{F4C70474-6642-4051-9461-1CE597860864}" presName="imagNode"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t="-38000" b="-38000"/>
          </a:stretch>
        </a:blipFill>
      </dgm:spPr>
    </dgm:pt>
  </dgm:ptLst>
  <dgm:cxnLst>
    <dgm:cxn modelId="{7E17CA15-1121-4B9C-A1E4-43716E8F2051}" type="presOf" srcId="{BC047ED8-197A-41EC-99AB-741302EEC72D}" destId="{5669622D-4C81-49B8-B2A9-0C346B735620}" srcOrd="0" destOrd="0" presId="urn:microsoft.com/office/officeart/2005/8/layout/pList2"/>
    <dgm:cxn modelId="{83A51436-85FF-41FB-B343-DF732B24FA2A}" srcId="{630D9C71-771E-4F58-B778-EE2C5903756E}" destId="{F4C70474-6642-4051-9461-1CE597860864}" srcOrd="3" destOrd="0" parTransId="{F7C721DF-AA33-4C65-AF36-93A7CFAEE2D7}" sibTransId="{C9693BDA-BF4C-4D04-ADD9-90C2CE6117AA}"/>
    <dgm:cxn modelId="{E0ED9960-B0BB-4F8D-AFEC-ACF688CCA354}" type="presOf" srcId="{630D9C71-771E-4F58-B778-EE2C5903756E}" destId="{BABA1E98-20B4-4DA2-BA6E-41BA7D575FB6}" srcOrd="0" destOrd="0" presId="urn:microsoft.com/office/officeart/2005/8/layout/pList2"/>
    <dgm:cxn modelId="{580AF170-262B-4E75-8586-32BA506CE29D}" type="presOf" srcId="{0B86CD56-2F1B-4871-9E22-53495234D78F}" destId="{DE0E697C-C5B2-47C6-A437-AEE97C34537E}" srcOrd="0" destOrd="0" presId="urn:microsoft.com/office/officeart/2005/8/layout/pList2"/>
    <dgm:cxn modelId="{93FFB553-0037-4F97-9C7B-1A3F423DC26E}" srcId="{630D9C71-771E-4F58-B778-EE2C5903756E}" destId="{AB9ADF18-77C8-4E68-AA15-498EC143A55D}" srcOrd="1" destOrd="0" parTransId="{4BA1E823-10E4-48AC-8E49-BD41E83027BF}" sibTransId="{63DA642C-D9EC-44EF-B96C-DABC67D9B776}"/>
    <dgm:cxn modelId="{4E1F4077-42CD-475B-BA06-CEE05FF419E8}" type="presOf" srcId="{AA6D53A7-5DE1-4AD3-9AA8-9907EBBF3ED8}" destId="{C394478D-1476-4162-9796-8B2C0CA04151}" srcOrd="0" destOrd="0" presId="urn:microsoft.com/office/officeart/2005/8/layout/pList2"/>
    <dgm:cxn modelId="{9CB26B83-7EB7-4E4D-81DE-D38AB7945208}" srcId="{630D9C71-771E-4F58-B778-EE2C5903756E}" destId="{0B86CD56-2F1B-4871-9E22-53495234D78F}" srcOrd="0" destOrd="0" parTransId="{4B10BA29-6DDE-43BF-84F7-E69D31840208}" sibTransId="{F72BAF69-12E3-4442-943C-765B63860CCB}"/>
    <dgm:cxn modelId="{94EBD7C2-3D32-4142-826C-F3963183302B}" type="presOf" srcId="{63DA642C-D9EC-44EF-B96C-DABC67D9B776}" destId="{471B9376-42A8-4DA3-BAFB-0053FCF08939}" srcOrd="0" destOrd="0" presId="urn:microsoft.com/office/officeart/2005/8/layout/pList2"/>
    <dgm:cxn modelId="{1FF919D1-23FC-4F6B-B3DB-AF2F4FAE992A}" type="presOf" srcId="{AB9ADF18-77C8-4E68-AA15-498EC143A55D}" destId="{44812FF3-984A-4D07-B772-4EA44A6F43BE}" srcOrd="0" destOrd="0" presId="urn:microsoft.com/office/officeart/2005/8/layout/pList2"/>
    <dgm:cxn modelId="{939B5FD6-BDC1-40DA-81F6-02289A490CAD}" type="presOf" srcId="{F72BAF69-12E3-4442-943C-765B63860CCB}" destId="{0801F102-A5A4-4B2A-AC46-BEAF0F29BF11}" srcOrd="0" destOrd="0" presId="urn:microsoft.com/office/officeart/2005/8/layout/pList2"/>
    <dgm:cxn modelId="{27200ED8-943A-4B7E-9526-7889E2B22029}" type="presOf" srcId="{F4C70474-6642-4051-9461-1CE597860864}" destId="{43A6770F-7491-4D55-9EA7-A79149460EFB}" srcOrd="0" destOrd="0" presId="urn:microsoft.com/office/officeart/2005/8/layout/pList2"/>
    <dgm:cxn modelId="{B400DED8-5802-4B55-AAE6-ADA198AD8394}" srcId="{630D9C71-771E-4F58-B778-EE2C5903756E}" destId="{AA6D53A7-5DE1-4AD3-9AA8-9907EBBF3ED8}" srcOrd="2" destOrd="0" parTransId="{F3085999-6657-475F-9F12-4A5E9165219D}" sibTransId="{BC047ED8-197A-41EC-99AB-741302EEC72D}"/>
    <dgm:cxn modelId="{A3650326-504A-49AB-B513-279AE6F6BB9C}" type="presParOf" srcId="{BABA1E98-20B4-4DA2-BA6E-41BA7D575FB6}" destId="{2555450D-4284-42A0-9DAC-7FDC050E25DE}" srcOrd="0" destOrd="0" presId="urn:microsoft.com/office/officeart/2005/8/layout/pList2"/>
    <dgm:cxn modelId="{7B70B89B-907C-463C-B882-6FBB27943D72}" type="presParOf" srcId="{BABA1E98-20B4-4DA2-BA6E-41BA7D575FB6}" destId="{5C451A63-6392-4DA5-80F4-52F941E07B66}" srcOrd="1" destOrd="0" presId="urn:microsoft.com/office/officeart/2005/8/layout/pList2"/>
    <dgm:cxn modelId="{4A59A7F1-DF50-4799-9549-9656A7C2B508}" type="presParOf" srcId="{5C451A63-6392-4DA5-80F4-52F941E07B66}" destId="{2494196B-867B-4035-8584-64547A9E581B}" srcOrd="0" destOrd="0" presId="urn:microsoft.com/office/officeart/2005/8/layout/pList2"/>
    <dgm:cxn modelId="{25218B51-AB95-42E0-860C-A73B5C1D9BD2}" type="presParOf" srcId="{2494196B-867B-4035-8584-64547A9E581B}" destId="{DE0E697C-C5B2-47C6-A437-AEE97C34537E}" srcOrd="0" destOrd="0" presId="urn:microsoft.com/office/officeart/2005/8/layout/pList2"/>
    <dgm:cxn modelId="{8DC1A69D-5F5B-49D8-B5F0-BDA72A050431}" type="presParOf" srcId="{2494196B-867B-4035-8584-64547A9E581B}" destId="{DFDC25D1-F4CB-491C-B314-2EA449150070}" srcOrd="1" destOrd="0" presId="urn:microsoft.com/office/officeart/2005/8/layout/pList2"/>
    <dgm:cxn modelId="{DEF77DB1-1A11-4F1B-8F2D-0DAF1206B46F}" type="presParOf" srcId="{2494196B-867B-4035-8584-64547A9E581B}" destId="{EA172A33-AE06-46A3-9A3F-6CA2ABC039AD}" srcOrd="2" destOrd="0" presId="urn:microsoft.com/office/officeart/2005/8/layout/pList2"/>
    <dgm:cxn modelId="{DBC1447B-6186-472D-919C-FEAE81F22C84}" type="presParOf" srcId="{5C451A63-6392-4DA5-80F4-52F941E07B66}" destId="{0801F102-A5A4-4B2A-AC46-BEAF0F29BF11}" srcOrd="1" destOrd="0" presId="urn:microsoft.com/office/officeart/2005/8/layout/pList2"/>
    <dgm:cxn modelId="{34DFFCC4-CA21-4C96-A917-7478C58F9DC5}" type="presParOf" srcId="{5C451A63-6392-4DA5-80F4-52F941E07B66}" destId="{5226C1C0-E7E9-4597-8E15-5524A6A42009}" srcOrd="2" destOrd="0" presId="urn:microsoft.com/office/officeart/2005/8/layout/pList2"/>
    <dgm:cxn modelId="{53CF63D8-4D40-4562-BAE0-140EF638C8F3}" type="presParOf" srcId="{5226C1C0-E7E9-4597-8E15-5524A6A42009}" destId="{44812FF3-984A-4D07-B772-4EA44A6F43BE}" srcOrd="0" destOrd="0" presId="urn:microsoft.com/office/officeart/2005/8/layout/pList2"/>
    <dgm:cxn modelId="{384245E0-3EB0-44C5-8340-AF6ECC3E600B}" type="presParOf" srcId="{5226C1C0-E7E9-4597-8E15-5524A6A42009}" destId="{BBE002FF-AB09-4A31-85E4-8E8236BB1D75}" srcOrd="1" destOrd="0" presId="urn:microsoft.com/office/officeart/2005/8/layout/pList2"/>
    <dgm:cxn modelId="{B745212A-C6EF-4343-90E7-1F7F7730C778}" type="presParOf" srcId="{5226C1C0-E7E9-4597-8E15-5524A6A42009}" destId="{BACE469B-1CF3-4BB3-92F3-DF792E602083}" srcOrd="2" destOrd="0" presId="urn:microsoft.com/office/officeart/2005/8/layout/pList2"/>
    <dgm:cxn modelId="{49338C33-2E5C-40A8-855F-6F2441F31F5E}" type="presParOf" srcId="{5C451A63-6392-4DA5-80F4-52F941E07B66}" destId="{471B9376-42A8-4DA3-BAFB-0053FCF08939}" srcOrd="3" destOrd="0" presId="urn:microsoft.com/office/officeart/2005/8/layout/pList2"/>
    <dgm:cxn modelId="{91AFF34B-491B-4C03-9621-BA151739AC40}" type="presParOf" srcId="{5C451A63-6392-4DA5-80F4-52F941E07B66}" destId="{8CDA4DCF-337C-4746-9CDB-878B25761A6D}" srcOrd="4" destOrd="0" presId="urn:microsoft.com/office/officeart/2005/8/layout/pList2"/>
    <dgm:cxn modelId="{A86D64CE-0D37-4A4A-A5BC-C7DE0A9361B5}" type="presParOf" srcId="{8CDA4DCF-337C-4746-9CDB-878B25761A6D}" destId="{C394478D-1476-4162-9796-8B2C0CA04151}" srcOrd="0" destOrd="0" presId="urn:microsoft.com/office/officeart/2005/8/layout/pList2"/>
    <dgm:cxn modelId="{71047781-EE7F-4627-85D1-77D78FBB1708}" type="presParOf" srcId="{8CDA4DCF-337C-4746-9CDB-878B25761A6D}" destId="{F03CF793-FA56-411D-A501-4A0BF67B458F}" srcOrd="1" destOrd="0" presId="urn:microsoft.com/office/officeart/2005/8/layout/pList2"/>
    <dgm:cxn modelId="{581A9A0B-6A91-45FE-A032-184D1C677F84}" type="presParOf" srcId="{8CDA4DCF-337C-4746-9CDB-878B25761A6D}" destId="{14B8AC08-7F53-400C-B139-D73D131B8669}" srcOrd="2" destOrd="0" presId="urn:microsoft.com/office/officeart/2005/8/layout/pList2"/>
    <dgm:cxn modelId="{FCC42B18-DB3D-4D6B-A4E4-41903DE6A598}" type="presParOf" srcId="{5C451A63-6392-4DA5-80F4-52F941E07B66}" destId="{5669622D-4C81-49B8-B2A9-0C346B735620}" srcOrd="5" destOrd="0" presId="urn:microsoft.com/office/officeart/2005/8/layout/pList2"/>
    <dgm:cxn modelId="{CCFC2C4D-1D1D-4496-AA5D-35D9CAE2386D}" type="presParOf" srcId="{5C451A63-6392-4DA5-80F4-52F941E07B66}" destId="{7C6CF05C-BFF2-4371-8D14-81361A7A8FD2}" srcOrd="6" destOrd="0" presId="urn:microsoft.com/office/officeart/2005/8/layout/pList2"/>
    <dgm:cxn modelId="{470D82D6-860E-483E-A30F-FE87433D29BF}" type="presParOf" srcId="{7C6CF05C-BFF2-4371-8D14-81361A7A8FD2}" destId="{43A6770F-7491-4D55-9EA7-A79149460EFB}" srcOrd="0" destOrd="0" presId="urn:microsoft.com/office/officeart/2005/8/layout/pList2"/>
    <dgm:cxn modelId="{4E562D13-B258-4971-9706-33EEE86E7C9E}" type="presParOf" srcId="{7C6CF05C-BFF2-4371-8D14-81361A7A8FD2}" destId="{6ECA3738-63E4-4ADC-A457-3EFDA668AC07}" srcOrd="1" destOrd="0" presId="urn:microsoft.com/office/officeart/2005/8/layout/pList2"/>
    <dgm:cxn modelId="{9BB1978B-49EA-4884-B404-6648AE53DCD7}" type="presParOf" srcId="{7C6CF05C-BFF2-4371-8D14-81361A7A8FD2}" destId="{61031EC6-A2C8-4F9C-87E3-9E2319967AF0}"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5450D-4284-42A0-9DAC-7FDC050E25DE}">
      <dsp:nvSpPr>
        <dsp:cNvPr id="0" name=""/>
        <dsp:cNvSpPr/>
      </dsp:nvSpPr>
      <dsp:spPr>
        <a:xfrm>
          <a:off x="0" y="13060"/>
          <a:ext cx="10515600" cy="1958102"/>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172A33-AE06-46A3-9A3F-6CA2ABC039AD}">
      <dsp:nvSpPr>
        <dsp:cNvPr id="0" name=""/>
        <dsp:cNvSpPr/>
      </dsp:nvSpPr>
      <dsp:spPr>
        <a:xfrm>
          <a:off x="318363" y="300267"/>
          <a:ext cx="2297412" cy="143594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2000" b="-2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0E697C-C5B2-47C6-A437-AEE97C34537E}">
      <dsp:nvSpPr>
        <dsp:cNvPr id="0" name=""/>
        <dsp:cNvSpPr/>
      </dsp:nvSpPr>
      <dsp:spPr>
        <a:xfrm rot="10800000">
          <a:off x="292242" y="1931967"/>
          <a:ext cx="2297412" cy="2393235"/>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da-DK" sz="1200" b="1" kern="1200" dirty="0"/>
            <a:t>Elever</a:t>
          </a:r>
        </a:p>
        <a:p>
          <a:pPr marL="0" lvl="0" indent="0" algn="ctr" defTabSz="533400">
            <a:lnSpc>
              <a:spcPct val="90000"/>
            </a:lnSpc>
            <a:spcBef>
              <a:spcPct val="0"/>
            </a:spcBef>
            <a:spcAft>
              <a:spcPct val="35000"/>
            </a:spcAft>
            <a:buNone/>
          </a:pPr>
          <a:r>
            <a:rPr lang="da-DK" sz="1200" b="0" kern="1200" dirty="0"/>
            <a:t>Navn</a:t>
          </a:r>
        </a:p>
        <a:p>
          <a:pPr marL="0" lvl="0" indent="0" algn="ctr" defTabSz="533400">
            <a:lnSpc>
              <a:spcPct val="90000"/>
            </a:lnSpc>
            <a:spcBef>
              <a:spcPct val="0"/>
            </a:spcBef>
            <a:spcAft>
              <a:spcPct val="35000"/>
            </a:spcAft>
            <a:buNone/>
          </a:pPr>
          <a:r>
            <a:rPr lang="da-DK" sz="1200" b="0" kern="1200" dirty="0"/>
            <a:t>Adresse</a:t>
          </a:r>
        </a:p>
        <a:p>
          <a:pPr marL="0" lvl="0" indent="0" algn="ctr" defTabSz="533400">
            <a:lnSpc>
              <a:spcPct val="90000"/>
            </a:lnSpc>
            <a:spcBef>
              <a:spcPct val="0"/>
            </a:spcBef>
            <a:spcAft>
              <a:spcPct val="35000"/>
            </a:spcAft>
            <a:buNone/>
          </a:pPr>
          <a:r>
            <a:rPr lang="da-DK" sz="1200" b="0" kern="1200" dirty="0"/>
            <a:t>Karakterer og vurderinger</a:t>
          </a:r>
        </a:p>
        <a:p>
          <a:pPr marL="0" lvl="0" indent="0" algn="ctr" defTabSz="533400">
            <a:lnSpc>
              <a:spcPct val="90000"/>
            </a:lnSpc>
            <a:spcBef>
              <a:spcPct val="0"/>
            </a:spcBef>
            <a:spcAft>
              <a:spcPct val="35000"/>
            </a:spcAft>
            <a:buNone/>
          </a:pPr>
          <a:r>
            <a:rPr lang="da-DK" sz="1200" b="0" kern="1200" dirty="0"/>
            <a:t>Referat af elevsamtaler</a:t>
          </a:r>
        </a:p>
        <a:p>
          <a:pPr marL="0" lvl="0" indent="0" algn="ctr" defTabSz="533400">
            <a:lnSpc>
              <a:spcPct val="90000"/>
            </a:lnSpc>
            <a:spcBef>
              <a:spcPct val="0"/>
            </a:spcBef>
            <a:spcAft>
              <a:spcPct val="35000"/>
            </a:spcAft>
            <a:buNone/>
          </a:pPr>
          <a:r>
            <a:rPr lang="da-DK" sz="1200" b="0" kern="1200" dirty="0"/>
            <a:t>Særlige behov</a:t>
          </a:r>
        </a:p>
        <a:p>
          <a:pPr marL="0" lvl="0" indent="0" algn="ctr" defTabSz="533400">
            <a:lnSpc>
              <a:spcPct val="90000"/>
            </a:lnSpc>
            <a:spcBef>
              <a:spcPct val="0"/>
            </a:spcBef>
            <a:spcAft>
              <a:spcPct val="35000"/>
            </a:spcAft>
            <a:buNone/>
          </a:pPr>
          <a:r>
            <a:rPr lang="da-DK" sz="1200" b="0" kern="1200" dirty="0"/>
            <a:t>Sundhedsplejerske/</a:t>
          </a:r>
        </a:p>
        <a:p>
          <a:pPr marL="0" lvl="0" indent="0" algn="ctr" defTabSz="533400">
            <a:lnSpc>
              <a:spcPct val="90000"/>
            </a:lnSpc>
            <a:spcBef>
              <a:spcPct val="0"/>
            </a:spcBef>
            <a:spcAft>
              <a:spcPct val="35000"/>
            </a:spcAft>
            <a:buNone/>
          </a:pPr>
          <a:r>
            <a:rPr lang="da-DK" sz="1200" b="0" kern="1200" dirty="0"/>
            <a:t>Læge</a:t>
          </a:r>
        </a:p>
      </dsp:txBody>
      <dsp:txXfrm rot="10800000">
        <a:off x="362895" y="1931967"/>
        <a:ext cx="2156106" cy="2322582"/>
      </dsp:txXfrm>
    </dsp:sp>
    <dsp:sp modelId="{BACE469B-1CF3-4BB3-92F3-DF792E602083}">
      <dsp:nvSpPr>
        <dsp:cNvPr id="0" name=""/>
        <dsp:cNvSpPr/>
      </dsp:nvSpPr>
      <dsp:spPr>
        <a:xfrm>
          <a:off x="2845517" y="261080"/>
          <a:ext cx="2297412" cy="1435941"/>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812FF3-984A-4D07-B772-4EA44A6F43BE}">
      <dsp:nvSpPr>
        <dsp:cNvPr id="0" name=""/>
        <dsp:cNvSpPr/>
      </dsp:nvSpPr>
      <dsp:spPr>
        <a:xfrm rot="10800000">
          <a:off x="2806323" y="1945035"/>
          <a:ext cx="2297412" cy="2393235"/>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da-DK" sz="1200" b="1" kern="1200" dirty="0"/>
            <a:t>Forældre</a:t>
          </a:r>
        </a:p>
        <a:p>
          <a:pPr marL="0" lvl="0" indent="0" algn="ctr" defTabSz="533400">
            <a:lnSpc>
              <a:spcPct val="90000"/>
            </a:lnSpc>
            <a:spcBef>
              <a:spcPct val="0"/>
            </a:spcBef>
            <a:spcAft>
              <a:spcPct val="35000"/>
            </a:spcAft>
            <a:buNone/>
          </a:pPr>
          <a:r>
            <a:rPr lang="da-DK" sz="1200" b="0" kern="1200" dirty="0"/>
            <a:t>Navn</a:t>
          </a:r>
        </a:p>
        <a:p>
          <a:pPr marL="0" lvl="0" indent="0" algn="ctr" defTabSz="533400">
            <a:lnSpc>
              <a:spcPct val="90000"/>
            </a:lnSpc>
            <a:spcBef>
              <a:spcPct val="0"/>
            </a:spcBef>
            <a:spcAft>
              <a:spcPct val="35000"/>
            </a:spcAft>
            <a:buNone/>
          </a:pPr>
          <a:r>
            <a:rPr lang="da-DK" sz="1200" b="0" kern="1200" dirty="0"/>
            <a:t>Adresse</a:t>
          </a:r>
        </a:p>
        <a:p>
          <a:pPr marL="0" lvl="0" indent="0" algn="ctr" defTabSz="533400">
            <a:lnSpc>
              <a:spcPct val="90000"/>
            </a:lnSpc>
            <a:spcBef>
              <a:spcPct val="0"/>
            </a:spcBef>
            <a:spcAft>
              <a:spcPct val="35000"/>
            </a:spcAft>
            <a:buNone/>
          </a:pPr>
          <a:r>
            <a:rPr lang="da-DK" sz="1200" b="0" kern="1200" dirty="0"/>
            <a:t>Referat af skole-hjem-samtale</a:t>
          </a:r>
        </a:p>
        <a:p>
          <a:pPr marL="0" lvl="0" indent="0" algn="ctr" defTabSz="533400">
            <a:lnSpc>
              <a:spcPct val="90000"/>
            </a:lnSpc>
            <a:spcBef>
              <a:spcPct val="0"/>
            </a:spcBef>
            <a:spcAft>
              <a:spcPct val="35000"/>
            </a:spcAft>
            <a:buNone/>
          </a:pPr>
          <a:r>
            <a:rPr lang="da-DK" sz="1200" b="0" kern="1200" dirty="0"/>
            <a:t>Forældremøder, mv.</a:t>
          </a:r>
        </a:p>
        <a:p>
          <a:pPr marL="0" lvl="0" indent="0" algn="ctr" defTabSz="533400">
            <a:lnSpc>
              <a:spcPct val="90000"/>
            </a:lnSpc>
            <a:spcBef>
              <a:spcPct val="0"/>
            </a:spcBef>
            <a:spcAft>
              <a:spcPct val="35000"/>
            </a:spcAft>
            <a:buNone/>
          </a:pPr>
          <a:r>
            <a:rPr lang="da-DK" sz="1200" b="0" kern="1200" dirty="0"/>
            <a:t>Skolekredsmøder</a:t>
          </a:r>
        </a:p>
        <a:p>
          <a:pPr marL="0" lvl="0" indent="0" algn="ctr" defTabSz="533400">
            <a:lnSpc>
              <a:spcPct val="90000"/>
            </a:lnSpc>
            <a:spcBef>
              <a:spcPct val="0"/>
            </a:spcBef>
            <a:spcAft>
              <a:spcPct val="35000"/>
            </a:spcAft>
            <a:buNone/>
          </a:pPr>
          <a:r>
            <a:rPr lang="da-DK" sz="1200" b="0" kern="1200" dirty="0"/>
            <a:t>Helbredsoplysninger</a:t>
          </a:r>
        </a:p>
        <a:p>
          <a:pPr marL="0" lvl="0" indent="0" algn="ctr" defTabSz="533400">
            <a:lnSpc>
              <a:spcPct val="90000"/>
            </a:lnSpc>
            <a:spcBef>
              <a:spcPct val="0"/>
            </a:spcBef>
            <a:spcAft>
              <a:spcPct val="35000"/>
            </a:spcAft>
            <a:buNone/>
          </a:pPr>
          <a:r>
            <a:rPr lang="da-DK" sz="1200" b="0" kern="1200" dirty="0"/>
            <a:t>Økonomi</a:t>
          </a:r>
        </a:p>
      </dsp:txBody>
      <dsp:txXfrm rot="10800000">
        <a:off x="2876976" y="1945035"/>
        <a:ext cx="2156106" cy="2322582"/>
      </dsp:txXfrm>
    </dsp:sp>
    <dsp:sp modelId="{14B8AC08-7F53-400C-B139-D73D131B8669}">
      <dsp:nvSpPr>
        <dsp:cNvPr id="0" name=""/>
        <dsp:cNvSpPr/>
      </dsp:nvSpPr>
      <dsp:spPr>
        <a:xfrm>
          <a:off x="5372670" y="261080"/>
          <a:ext cx="2297412" cy="143594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2000" b="-2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94478D-1476-4162-9796-8B2C0CA04151}">
      <dsp:nvSpPr>
        <dsp:cNvPr id="0" name=""/>
        <dsp:cNvSpPr/>
      </dsp:nvSpPr>
      <dsp:spPr>
        <a:xfrm rot="10800000">
          <a:off x="5372670" y="1958102"/>
          <a:ext cx="2297412" cy="2393235"/>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da-DK" sz="1200" b="1" kern="1200" dirty="0"/>
            <a:t>Ansatte/medarbejdere</a:t>
          </a:r>
        </a:p>
        <a:p>
          <a:pPr marL="0" lvl="0" indent="0" algn="ctr" defTabSz="533400">
            <a:lnSpc>
              <a:spcPct val="90000"/>
            </a:lnSpc>
            <a:spcBef>
              <a:spcPct val="0"/>
            </a:spcBef>
            <a:spcAft>
              <a:spcPct val="35000"/>
            </a:spcAft>
            <a:buNone/>
          </a:pPr>
          <a:r>
            <a:rPr lang="da-DK" sz="1200" b="0" kern="1200" dirty="0"/>
            <a:t>Navn</a:t>
          </a:r>
        </a:p>
        <a:p>
          <a:pPr marL="0" lvl="0" indent="0" algn="ctr" defTabSz="533400">
            <a:lnSpc>
              <a:spcPct val="90000"/>
            </a:lnSpc>
            <a:spcBef>
              <a:spcPct val="0"/>
            </a:spcBef>
            <a:spcAft>
              <a:spcPct val="35000"/>
            </a:spcAft>
            <a:buNone/>
          </a:pPr>
          <a:r>
            <a:rPr lang="da-DK" sz="1200" b="0" kern="1200" dirty="0"/>
            <a:t>Adresse</a:t>
          </a:r>
        </a:p>
        <a:p>
          <a:pPr marL="0" lvl="0" indent="0" algn="ctr" defTabSz="533400">
            <a:lnSpc>
              <a:spcPct val="90000"/>
            </a:lnSpc>
            <a:spcBef>
              <a:spcPct val="0"/>
            </a:spcBef>
            <a:spcAft>
              <a:spcPct val="35000"/>
            </a:spcAft>
            <a:buNone/>
          </a:pPr>
          <a:r>
            <a:rPr lang="da-DK" sz="1200" b="0" kern="1200" dirty="0"/>
            <a:t>Lønoplysninger</a:t>
          </a:r>
        </a:p>
        <a:p>
          <a:pPr marL="0" lvl="0" indent="0" algn="ctr" defTabSz="533400">
            <a:lnSpc>
              <a:spcPct val="90000"/>
            </a:lnSpc>
            <a:spcBef>
              <a:spcPct val="0"/>
            </a:spcBef>
            <a:spcAft>
              <a:spcPct val="35000"/>
            </a:spcAft>
            <a:buNone/>
          </a:pPr>
          <a:r>
            <a:rPr lang="da-DK" sz="1200" b="0" kern="1200" dirty="0"/>
            <a:t>Helbredsoplysninger</a:t>
          </a:r>
        </a:p>
        <a:p>
          <a:pPr marL="0" lvl="0" indent="0" algn="ctr" defTabSz="533400">
            <a:lnSpc>
              <a:spcPct val="90000"/>
            </a:lnSpc>
            <a:spcBef>
              <a:spcPct val="0"/>
            </a:spcBef>
            <a:spcAft>
              <a:spcPct val="35000"/>
            </a:spcAft>
            <a:buNone/>
          </a:pPr>
          <a:r>
            <a:rPr lang="da-DK" sz="1200" b="0" kern="1200" dirty="0"/>
            <a:t>Fravær/tilstedeværelse</a:t>
          </a:r>
        </a:p>
        <a:p>
          <a:pPr marL="0" lvl="0" indent="0" algn="ctr" defTabSz="533400">
            <a:lnSpc>
              <a:spcPct val="90000"/>
            </a:lnSpc>
            <a:spcBef>
              <a:spcPct val="0"/>
            </a:spcBef>
            <a:spcAft>
              <a:spcPct val="35000"/>
            </a:spcAft>
            <a:buNone/>
          </a:pPr>
          <a:r>
            <a:rPr lang="da-DK" sz="1200" b="0" kern="1200" dirty="0"/>
            <a:t>Tjenstlige forløb</a:t>
          </a:r>
        </a:p>
        <a:p>
          <a:pPr marL="0" lvl="0" indent="0" algn="ctr" defTabSz="533400">
            <a:lnSpc>
              <a:spcPct val="90000"/>
            </a:lnSpc>
            <a:spcBef>
              <a:spcPct val="0"/>
            </a:spcBef>
            <a:spcAft>
              <a:spcPct val="35000"/>
            </a:spcAft>
            <a:buNone/>
          </a:pPr>
          <a:r>
            <a:rPr lang="da-DK" sz="1200" b="0" kern="1200" dirty="0"/>
            <a:t>Evalueringer</a:t>
          </a:r>
        </a:p>
        <a:p>
          <a:pPr marL="0" lvl="0" indent="0" algn="ctr" defTabSz="533400">
            <a:lnSpc>
              <a:spcPct val="90000"/>
            </a:lnSpc>
            <a:spcBef>
              <a:spcPct val="0"/>
            </a:spcBef>
            <a:spcAft>
              <a:spcPct val="35000"/>
            </a:spcAft>
            <a:buNone/>
          </a:pPr>
          <a:r>
            <a:rPr lang="da-DK" sz="1200" b="0" kern="1200" dirty="0"/>
            <a:t>Rekrutteringsoplysninger</a:t>
          </a:r>
        </a:p>
      </dsp:txBody>
      <dsp:txXfrm rot="10800000">
        <a:off x="5443323" y="1958102"/>
        <a:ext cx="2156106" cy="2322582"/>
      </dsp:txXfrm>
    </dsp:sp>
    <dsp:sp modelId="{61031EC6-A2C8-4F9C-87E3-9E2319967AF0}">
      <dsp:nvSpPr>
        <dsp:cNvPr id="0" name=""/>
        <dsp:cNvSpPr/>
      </dsp:nvSpPr>
      <dsp:spPr>
        <a:xfrm>
          <a:off x="7899823" y="261080"/>
          <a:ext cx="2297412" cy="1435941"/>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38000" b="-3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A6770F-7491-4D55-9EA7-A79149460EFB}">
      <dsp:nvSpPr>
        <dsp:cNvPr id="0" name=""/>
        <dsp:cNvSpPr/>
      </dsp:nvSpPr>
      <dsp:spPr>
        <a:xfrm rot="10800000">
          <a:off x="7899823" y="1958102"/>
          <a:ext cx="2297412" cy="2393235"/>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da-DK" sz="1200" b="1" kern="1200" dirty="0"/>
            <a:t>Øvrige</a:t>
          </a:r>
        </a:p>
        <a:p>
          <a:pPr marL="0" lvl="0" indent="0" algn="ctr" defTabSz="533400">
            <a:lnSpc>
              <a:spcPct val="90000"/>
            </a:lnSpc>
            <a:spcBef>
              <a:spcPct val="0"/>
            </a:spcBef>
            <a:spcAft>
              <a:spcPct val="35000"/>
            </a:spcAft>
            <a:buNone/>
          </a:pPr>
          <a:r>
            <a:rPr lang="da-DK" sz="1200" kern="1200" dirty="0"/>
            <a:t>Kommuner</a:t>
          </a:r>
        </a:p>
        <a:p>
          <a:pPr marL="0" lvl="0" indent="0" algn="ctr" defTabSz="533400">
            <a:lnSpc>
              <a:spcPct val="90000"/>
            </a:lnSpc>
            <a:spcBef>
              <a:spcPct val="0"/>
            </a:spcBef>
            <a:spcAft>
              <a:spcPct val="35000"/>
            </a:spcAft>
            <a:buNone/>
          </a:pPr>
          <a:r>
            <a:rPr lang="da-DK" sz="1200" kern="1200" dirty="0"/>
            <a:t>Børnehaver/skoler</a:t>
          </a:r>
        </a:p>
        <a:p>
          <a:pPr marL="0" lvl="0" indent="0" algn="ctr" defTabSz="533400">
            <a:lnSpc>
              <a:spcPct val="90000"/>
            </a:lnSpc>
            <a:spcBef>
              <a:spcPct val="0"/>
            </a:spcBef>
            <a:spcAft>
              <a:spcPct val="35000"/>
            </a:spcAft>
            <a:buNone/>
          </a:pPr>
          <a:r>
            <a:rPr lang="da-DK" sz="1200" kern="1200" dirty="0"/>
            <a:t>Leverandører</a:t>
          </a:r>
        </a:p>
        <a:p>
          <a:pPr marL="0" lvl="0" indent="0" algn="ctr" defTabSz="533400">
            <a:lnSpc>
              <a:spcPct val="90000"/>
            </a:lnSpc>
            <a:spcBef>
              <a:spcPct val="0"/>
            </a:spcBef>
            <a:spcAft>
              <a:spcPct val="35000"/>
            </a:spcAft>
            <a:buNone/>
          </a:pPr>
          <a:r>
            <a:rPr lang="da-DK" sz="1200" kern="1200" dirty="0"/>
            <a:t>Samarbejdspartnere</a:t>
          </a:r>
        </a:p>
        <a:p>
          <a:pPr marL="0" lvl="0" indent="0" algn="ctr" defTabSz="533400">
            <a:lnSpc>
              <a:spcPct val="90000"/>
            </a:lnSpc>
            <a:spcBef>
              <a:spcPct val="0"/>
            </a:spcBef>
            <a:spcAft>
              <a:spcPct val="35000"/>
            </a:spcAft>
            <a:buNone/>
          </a:pPr>
          <a:r>
            <a:rPr lang="da-DK" sz="1200" kern="1200" dirty="0"/>
            <a:t>Rejsebureauer</a:t>
          </a:r>
        </a:p>
      </dsp:txBody>
      <dsp:txXfrm rot="10800000">
        <a:off x="7970476" y="1958102"/>
        <a:ext cx="2156106" cy="2322582"/>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C69D01-B309-4D69-BAC3-C062CC94DBCD}" type="datetimeFigureOut">
              <a:rPr lang="da-DK"/>
              <a:t>07-02-2018</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FF936-4493-4D87-BFA6-D7B80DA0DFBB}" type="slidenum">
              <a:rPr lang="da-DK"/>
              <a:t>‹nr.›</a:t>
            </a:fld>
            <a:endParaRPr lang="da-DK"/>
          </a:p>
        </p:txBody>
      </p:sp>
    </p:spTree>
    <p:extLst>
      <p:ext uri="{BB962C8B-B14F-4D97-AF65-F5344CB8AC3E}">
        <p14:creationId xmlns:p14="http://schemas.microsoft.com/office/powerpoint/2010/main" val="1150291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F67FF936-4493-4D87-BFA6-D7B80DA0DFBB}" type="slidenum">
              <a:rPr lang="da-DK"/>
              <a:t>7</a:t>
            </a:fld>
            <a:endParaRPr lang="da-DK"/>
          </a:p>
        </p:txBody>
      </p:sp>
    </p:spTree>
    <p:extLst>
      <p:ext uri="{BB962C8B-B14F-4D97-AF65-F5344CB8AC3E}">
        <p14:creationId xmlns:p14="http://schemas.microsoft.com/office/powerpoint/2010/main" val="1089481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24F81182-5FA6-478D-A9DD-8FD58913539F}" type="datetimeFigureOut">
              <a:rPr lang="da-DK" smtClean="0"/>
              <a:t>07-02-2018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D2798425-DC00-4BDA-B22D-2C2F2FFCDEE2}" type="slidenum">
              <a:rPr lang="da-DK" smtClean="0"/>
              <a:t>‹nr.›</a:t>
            </a:fld>
            <a:endParaRPr lang="da-DK"/>
          </a:p>
        </p:txBody>
      </p:sp>
    </p:spTree>
    <p:extLst>
      <p:ext uri="{BB962C8B-B14F-4D97-AF65-F5344CB8AC3E}">
        <p14:creationId xmlns:p14="http://schemas.microsoft.com/office/powerpoint/2010/main" val="304347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24F81182-5FA6-478D-A9DD-8FD58913539F}" type="datetimeFigureOut">
              <a:rPr lang="da-DK" smtClean="0"/>
              <a:t>07-02-2018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D2798425-DC00-4BDA-B22D-2C2F2FFCDEE2}" type="slidenum">
              <a:rPr lang="da-DK" smtClean="0"/>
              <a:t>‹nr.›</a:t>
            </a:fld>
            <a:endParaRPr lang="da-DK"/>
          </a:p>
        </p:txBody>
      </p:sp>
    </p:spTree>
    <p:extLst>
      <p:ext uri="{BB962C8B-B14F-4D97-AF65-F5344CB8AC3E}">
        <p14:creationId xmlns:p14="http://schemas.microsoft.com/office/powerpoint/2010/main" val="1227939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p:cNvSpPr>
            <a:spLocks noGrp="1"/>
          </p:cNvSpPr>
          <p:nvPr>
            <p:ph type="dt" sz="half" idx="10"/>
          </p:nvPr>
        </p:nvSpPr>
        <p:spPr/>
        <p:txBody>
          <a:bodyPr/>
          <a:lstStyle/>
          <a:p>
            <a:fld id="{24F81182-5FA6-478D-A9DD-8FD58913539F}" type="datetimeFigureOut">
              <a:rPr lang="da-DK" smtClean="0"/>
              <a:t>07-02-2018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D2798425-DC00-4BDA-B22D-2C2F2FFCDEE2}" type="slidenum">
              <a:rPr lang="da-DK" smtClean="0"/>
              <a:t>‹nr.›</a:t>
            </a:fld>
            <a:endParaRPr lang="da-DK"/>
          </a:p>
        </p:txBody>
      </p:sp>
    </p:spTree>
    <p:extLst>
      <p:ext uri="{BB962C8B-B14F-4D97-AF65-F5344CB8AC3E}">
        <p14:creationId xmlns:p14="http://schemas.microsoft.com/office/powerpoint/2010/main" val="1857439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24F81182-5FA6-478D-A9DD-8FD58913539F}" type="datetimeFigureOut">
              <a:rPr lang="da-DK" smtClean="0"/>
              <a:t>07-02-2018</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D2798425-DC00-4BDA-B22D-2C2F2FFCDEE2}" type="slidenum">
              <a:rPr lang="da-DK" smtClean="0"/>
              <a:t>‹nr.›</a:t>
            </a:fld>
            <a:endParaRPr lang="da-DK"/>
          </a:p>
        </p:txBody>
      </p:sp>
    </p:spTree>
    <p:extLst>
      <p:ext uri="{BB962C8B-B14F-4D97-AF65-F5344CB8AC3E}">
        <p14:creationId xmlns:p14="http://schemas.microsoft.com/office/powerpoint/2010/main" val="16656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24F81182-5FA6-478D-A9DD-8FD58913539F}" type="datetimeFigureOut">
              <a:rPr lang="da-DK" smtClean="0"/>
              <a:t>07-02-2018</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D2798425-DC00-4BDA-B22D-2C2F2FFCDEE2}" type="slidenum">
              <a:rPr lang="da-DK" smtClean="0"/>
              <a:t>‹nr.›</a:t>
            </a:fld>
            <a:endParaRPr lang="da-DK"/>
          </a:p>
        </p:txBody>
      </p:sp>
    </p:spTree>
    <p:extLst>
      <p:ext uri="{BB962C8B-B14F-4D97-AF65-F5344CB8AC3E}">
        <p14:creationId xmlns:p14="http://schemas.microsoft.com/office/powerpoint/2010/main" val="2001502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24F81182-5FA6-478D-A9DD-8FD58913539F}" type="datetimeFigureOut">
              <a:rPr lang="da-DK" smtClean="0"/>
              <a:t>07-02-2018</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D2798425-DC00-4BDA-B22D-2C2F2FFCDEE2}" type="slidenum">
              <a:rPr lang="da-DK" smtClean="0"/>
              <a:t>‹nr.›</a:t>
            </a:fld>
            <a:endParaRPr lang="da-DK"/>
          </a:p>
        </p:txBody>
      </p:sp>
    </p:spTree>
    <p:extLst>
      <p:ext uri="{BB962C8B-B14F-4D97-AF65-F5344CB8AC3E}">
        <p14:creationId xmlns:p14="http://schemas.microsoft.com/office/powerpoint/2010/main" val="3543682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24F81182-5FA6-478D-A9DD-8FD58913539F}" type="datetimeFigureOut">
              <a:rPr lang="da-DK" smtClean="0"/>
              <a:t>07-02-2018</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D2798425-DC00-4BDA-B22D-2C2F2FFCDEE2}" type="slidenum">
              <a:rPr lang="da-DK" smtClean="0"/>
              <a:t>‹nr.›</a:t>
            </a:fld>
            <a:endParaRPr lang="da-DK"/>
          </a:p>
        </p:txBody>
      </p:sp>
    </p:spTree>
    <p:extLst>
      <p:ext uri="{BB962C8B-B14F-4D97-AF65-F5344CB8AC3E}">
        <p14:creationId xmlns:p14="http://schemas.microsoft.com/office/powerpoint/2010/main" val="2162511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24F81182-5FA6-478D-A9DD-8FD58913539F}" type="datetimeFigureOut">
              <a:rPr lang="da-DK" smtClean="0"/>
              <a:t>07-02-2018</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D2798425-DC00-4BDA-B22D-2C2F2FFCDEE2}" type="slidenum">
              <a:rPr lang="da-DK" smtClean="0"/>
              <a:t>‹nr.›</a:t>
            </a:fld>
            <a:endParaRPr lang="da-DK"/>
          </a:p>
        </p:txBody>
      </p:sp>
    </p:spTree>
    <p:extLst>
      <p:ext uri="{BB962C8B-B14F-4D97-AF65-F5344CB8AC3E}">
        <p14:creationId xmlns:p14="http://schemas.microsoft.com/office/powerpoint/2010/main" val="2925338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24F81182-5FA6-478D-A9DD-8FD58913539F}" type="datetimeFigureOut">
              <a:rPr lang="da-DK" smtClean="0"/>
              <a:t>07-02-2018</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D2798425-DC00-4BDA-B22D-2C2F2FFCDEE2}" type="slidenum">
              <a:rPr lang="da-DK" smtClean="0"/>
              <a:t>‹nr.›</a:t>
            </a:fld>
            <a:endParaRPr lang="da-DK"/>
          </a:p>
        </p:txBody>
      </p:sp>
    </p:spTree>
    <p:extLst>
      <p:ext uri="{BB962C8B-B14F-4D97-AF65-F5344CB8AC3E}">
        <p14:creationId xmlns:p14="http://schemas.microsoft.com/office/powerpoint/2010/main" val="812676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24F81182-5FA6-478D-A9DD-8FD58913539F}" type="datetimeFigureOut">
              <a:rPr lang="da-DK" smtClean="0"/>
              <a:t>07-02-2018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D2798425-DC00-4BDA-B22D-2C2F2FFCDEE2}" type="slidenum">
              <a:rPr lang="da-DK" smtClean="0"/>
              <a:t>‹nr.›</a:t>
            </a:fld>
            <a:endParaRPr lang="da-DK"/>
          </a:p>
        </p:txBody>
      </p:sp>
    </p:spTree>
    <p:extLst>
      <p:ext uri="{BB962C8B-B14F-4D97-AF65-F5344CB8AC3E}">
        <p14:creationId xmlns:p14="http://schemas.microsoft.com/office/powerpoint/2010/main" val="4168502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24F81182-5FA6-478D-A9DD-8FD58913539F}" type="datetimeFigureOut">
              <a:rPr lang="da-DK" smtClean="0"/>
              <a:t>07-02-2018</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D2798425-DC00-4BDA-B22D-2C2F2FFCDEE2}" type="slidenum">
              <a:rPr lang="da-DK" smtClean="0"/>
              <a:t>‹nr.›</a:t>
            </a:fld>
            <a:endParaRPr lang="da-DK"/>
          </a:p>
        </p:txBody>
      </p:sp>
    </p:spTree>
    <p:extLst>
      <p:ext uri="{BB962C8B-B14F-4D97-AF65-F5344CB8AC3E}">
        <p14:creationId xmlns:p14="http://schemas.microsoft.com/office/powerpoint/2010/main" val="3065803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F81182-5FA6-478D-A9DD-8FD58913539F}" type="datetimeFigureOut">
              <a:rPr lang="da-DK" smtClean="0"/>
              <a:t>07-02-2018</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798425-DC00-4BDA-B22D-2C2F2FFCDEE2}" type="slidenum">
              <a:rPr lang="da-DK" smtClean="0"/>
              <a:t>‹nr.›</a:t>
            </a:fld>
            <a:endParaRPr lang="da-DK"/>
          </a:p>
        </p:txBody>
      </p:sp>
    </p:spTree>
    <p:extLst>
      <p:ext uri="{BB962C8B-B14F-4D97-AF65-F5344CB8AC3E}">
        <p14:creationId xmlns:p14="http://schemas.microsoft.com/office/powerpoint/2010/main" val="3919334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838200" y="365125"/>
            <a:ext cx="10934700" cy="1325563"/>
          </a:xfrm>
        </p:spPr>
        <p:txBody>
          <a:bodyPr/>
          <a:lstStyle/>
          <a:p>
            <a:r>
              <a:rPr lang="da-DK" sz="3200" b="1" dirty="0"/>
              <a:t>Persondata – kortlægning af skolens behandling</a:t>
            </a:r>
          </a:p>
        </p:txBody>
      </p:sp>
      <p:sp>
        <p:nvSpPr>
          <p:cNvPr id="5" name="Pladsholder til indhold 4"/>
          <p:cNvSpPr>
            <a:spLocks noGrp="1"/>
          </p:cNvSpPr>
          <p:nvPr>
            <p:ph idx="1"/>
          </p:nvPr>
        </p:nvSpPr>
        <p:spPr/>
        <p:txBody>
          <a:bodyPr>
            <a:normAutofit fontScale="92500" lnSpcReduction="10000"/>
          </a:bodyPr>
          <a:lstStyle/>
          <a:p>
            <a:r>
              <a:rPr lang="da-DK" dirty="0"/>
              <a:t>Denne spørgeramme er udviklet af de frie skoleforeninger til brug for kortlægning af skolens databehandling. </a:t>
            </a:r>
          </a:p>
          <a:p>
            <a:r>
              <a:rPr lang="da-DK" dirty="0"/>
              <a:t>Målet er at få viden om:</a:t>
            </a:r>
          </a:p>
          <a:p>
            <a:pPr>
              <a:buFontTx/>
              <a:buChar char="-"/>
            </a:pPr>
            <a:r>
              <a:rPr lang="da-DK" i="1" dirty="0"/>
              <a:t>Hvilke persondata</a:t>
            </a:r>
            <a:r>
              <a:rPr lang="da-DK" dirty="0"/>
              <a:t>, skolen behandler. </a:t>
            </a:r>
          </a:p>
          <a:p>
            <a:pPr>
              <a:buFontTx/>
              <a:buChar char="-"/>
            </a:pPr>
            <a:r>
              <a:rPr lang="da-DK" dirty="0"/>
              <a:t>Med </a:t>
            </a:r>
            <a:r>
              <a:rPr lang="da-DK" i="1" dirty="0"/>
              <a:t>hvilket formål</a:t>
            </a:r>
            <a:r>
              <a:rPr lang="da-DK" dirty="0"/>
              <a:t>, data behandles. </a:t>
            </a:r>
          </a:p>
          <a:p>
            <a:pPr>
              <a:buFontTx/>
              <a:buChar char="-"/>
            </a:pPr>
            <a:r>
              <a:rPr lang="da-DK" dirty="0"/>
              <a:t>Og </a:t>
            </a:r>
            <a:r>
              <a:rPr lang="da-DK" i="1" dirty="0"/>
              <a:t>hvordan</a:t>
            </a:r>
            <a:r>
              <a:rPr lang="da-DK" dirty="0"/>
              <a:t> de enkelte oplysninger behandles på skolen.</a:t>
            </a:r>
          </a:p>
          <a:p>
            <a:pPr marL="0" indent="0">
              <a:buNone/>
            </a:pPr>
            <a:endParaRPr lang="da-DK" dirty="0"/>
          </a:p>
          <a:p>
            <a:r>
              <a:rPr lang="da-DK" dirty="0"/>
              <a:t>Materialet består af en introduktion (denne </a:t>
            </a:r>
            <a:r>
              <a:rPr lang="da-DK" dirty="0" err="1"/>
              <a:t>powerpoint</a:t>
            </a:r>
            <a:r>
              <a:rPr lang="da-DK" dirty="0"/>
              <a:t>) og en matrice til registrering af datastrømme på skolen (</a:t>
            </a:r>
            <a:r>
              <a:rPr lang="da-DK" dirty="0" err="1"/>
              <a:t>excel</a:t>
            </a:r>
            <a:r>
              <a:rPr lang="da-DK" dirty="0"/>
              <a:t>). Værktøjet er bilag til skoleforeningernes vejledning om EU-forordning om beskyttelse af persondata.</a:t>
            </a:r>
          </a:p>
        </p:txBody>
      </p:sp>
    </p:spTree>
    <p:extLst>
      <p:ext uri="{BB962C8B-B14F-4D97-AF65-F5344CB8AC3E}">
        <p14:creationId xmlns:p14="http://schemas.microsoft.com/office/powerpoint/2010/main" val="3625627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Vejledning til udførelsen af analysen 1a.) Skema til registrering</a:t>
            </a:r>
          </a:p>
        </p:txBody>
      </p:sp>
      <p:sp>
        <p:nvSpPr>
          <p:cNvPr id="3" name="Pladsholder til indhold 2"/>
          <p:cNvSpPr>
            <a:spLocks noGrp="1"/>
          </p:cNvSpPr>
          <p:nvPr>
            <p:ph idx="1"/>
          </p:nvPr>
        </p:nvSpPr>
        <p:spPr>
          <a:xfrm>
            <a:off x="838200" y="1518407"/>
            <a:ext cx="10515600" cy="4658556"/>
          </a:xfrm>
        </p:spPr>
        <p:txBody>
          <a:bodyPr>
            <a:normAutofit fontScale="77500" lnSpcReduction="20000"/>
          </a:bodyPr>
          <a:lstStyle/>
          <a:p>
            <a:r>
              <a:rPr lang="da-DK" dirty="0"/>
              <a:t>Dette skema er udarbejdet af de frie skoleforeninger til brug for datastrøms-analyse på den enkelte skole. </a:t>
            </a:r>
          </a:p>
          <a:p>
            <a:r>
              <a:rPr lang="da-DK" dirty="0"/>
              <a:t>Skemaet i excel-filen kan anvendes til registrering af alle databehandlinger på skolen. Se nærmere vejledning til udfyldelse af skemaet i excel-filen. </a:t>
            </a:r>
          </a:p>
          <a:p>
            <a:r>
              <a:rPr lang="da-DK" dirty="0"/>
              <a:t>De medarbejdere, som varetager centrale databehandlingsfunktioner på skolen, bør som minimum medvirke i registreringen sammen med et medlem af ledelsen, der er ansvarlig for gennemførelsen af analysen. Det er som minimum sekretær, forretningsfører, vejleder og it-ansvarlig. Husk også, at hvis lærerne arbejder med oplysninger om elever decentralt, fx på egne pc'er eller hjemme, skal dette også omfattes af analysen. </a:t>
            </a:r>
          </a:p>
          <a:p>
            <a:r>
              <a:rPr lang="da-DK" dirty="0"/>
              <a:t>Analysen kan enten udføres sideløbende med de almindelige opgaver eller i form af 1-2 møder, hvor alle de involverede gennemgår skolens databehandlingsprocesser. </a:t>
            </a:r>
          </a:p>
          <a:p>
            <a:r>
              <a:rPr lang="da-DK" dirty="0"/>
              <a:t>Analysen vil i mange tilfælde uundgåeligt komme til at omfatte en del systemanalyse. Vi anbefaler, at vurderingen af, om skolen overholder forordningens krav foretages som et ‘step 2’, når alle datastrømme er registreret. På den måde kan man holde et samlet overblik. </a:t>
            </a:r>
          </a:p>
        </p:txBody>
      </p:sp>
    </p:spTree>
    <p:extLst>
      <p:ext uri="{BB962C8B-B14F-4D97-AF65-F5344CB8AC3E}">
        <p14:creationId xmlns:p14="http://schemas.microsoft.com/office/powerpoint/2010/main" val="209602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Vejledning til førelse af analysen 1b) Skema til registrering</a:t>
            </a:r>
          </a:p>
        </p:txBody>
      </p:sp>
      <p:sp>
        <p:nvSpPr>
          <p:cNvPr id="3" name="Pladsholder til indhold 2"/>
          <p:cNvSpPr>
            <a:spLocks noGrp="1"/>
          </p:cNvSpPr>
          <p:nvPr>
            <p:ph idx="1"/>
          </p:nvPr>
        </p:nvSpPr>
        <p:spPr/>
        <p:txBody>
          <a:bodyPr>
            <a:normAutofit fontScale="92500" lnSpcReduction="10000"/>
          </a:bodyPr>
          <a:lstStyle/>
          <a:p>
            <a:r>
              <a:rPr lang="da-DK" dirty="0"/>
              <a:t>Sørg for at udfylde skemaet på tilstrækkeligt detaljeringsniveau. </a:t>
            </a:r>
          </a:p>
          <a:p>
            <a:r>
              <a:rPr lang="da-DK" dirty="0"/>
              <a:t>Det er fx ikke nok at skrive ‘personalemappe’ under ‘oplysninger om medarbejdere’. Personalemapper omfatter mange typer af oplysninger, hvoraf nogle kan være følsomme, som fx helbredsoplysninger. Der kan også være forskellige krav til, hvornår oplysningerne i personalemappen skal slettes igen. </a:t>
            </a:r>
          </a:p>
          <a:p>
            <a:r>
              <a:rPr lang="da-DK" dirty="0"/>
              <a:t>I forbindelse med behandlingerne er det fx også vigtigt at være opmærksom på, om der indsamles andre oplysninger indirekte, som fx hvis der ved lønudbetaling sker overførsel til fagforening. I dette tilfælde har skolen reelt registreret medarbejderens fagforeningsforhold, hvilket kræver eksplicit samtykke til formålet. </a:t>
            </a:r>
          </a:p>
          <a:p>
            <a:pPr marL="0" indent="0">
              <a:buNone/>
            </a:pPr>
            <a:r>
              <a:rPr lang="da-DK" dirty="0"/>
              <a:t> </a:t>
            </a:r>
          </a:p>
          <a:p>
            <a:pPr marL="0" indent="0">
              <a:buNone/>
            </a:pPr>
            <a:endParaRPr lang="da-DK" dirty="0"/>
          </a:p>
        </p:txBody>
      </p:sp>
    </p:spTree>
    <p:extLst>
      <p:ext uri="{BB962C8B-B14F-4D97-AF65-F5344CB8AC3E}">
        <p14:creationId xmlns:p14="http://schemas.microsoft.com/office/powerpoint/2010/main" val="2923035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Vejledning til udførelsen af analysen 2) Databehandler</a:t>
            </a:r>
          </a:p>
        </p:txBody>
      </p:sp>
      <p:sp>
        <p:nvSpPr>
          <p:cNvPr id="3" name="Pladsholder til indhold 2"/>
          <p:cNvSpPr>
            <a:spLocks noGrp="1"/>
          </p:cNvSpPr>
          <p:nvPr>
            <p:ph idx="1"/>
          </p:nvPr>
        </p:nvSpPr>
        <p:spPr>
          <a:xfrm>
            <a:off x="838200" y="1518407"/>
            <a:ext cx="10515600" cy="4658556"/>
          </a:xfrm>
        </p:spPr>
        <p:txBody>
          <a:bodyPr>
            <a:normAutofit lnSpcReduction="10000"/>
          </a:bodyPr>
          <a:lstStyle/>
          <a:p>
            <a:r>
              <a:rPr lang="da-DK" dirty="0"/>
              <a:t>Når I har gennemført registreringen af, hvilke oplysninger, I behandler om elever, forældre, medarbejdere og andre, skal I kigge feltet om, hvordan I behandler oplysningerne igennem. </a:t>
            </a:r>
          </a:p>
          <a:p>
            <a:r>
              <a:rPr lang="da-DK" dirty="0"/>
              <a:t>På baggrund af denne, skal I lave en samlet liste over de it-systemer, tjenester og APPS, i bruger som led i skolens administration, undervisning, mv. Det er fx administrationssystem, internetudbyder, hosting-services, intrasystem, </a:t>
            </a:r>
            <a:r>
              <a:rPr lang="da-DK" dirty="0" err="1"/>
              <a:t>uni</a:t>
            </a:r>
            <a:r>
              <a:rPr lang="da-DK" dirty="0"/>
              <a:t>-login. </a:t>
            </a:r>
          </a:p>
          <a:p>
            <a:r>
              <a:rPr lang="da-DK" dirty="0"/>
              <a:t>Dernæst skal I tjekke, om I har databehandleraftaler med alle de eksterne leverandører, der </a:t>
            </a:r>
            <a:r>
              <a:rPr lang="da-DK" i="1" dirty="0"/>
              <a:t>behandler data på jeres vegne</a:t>
            </a:r>
            <a:r>
              <a:rPr lang="da-DK" dirty="0"/>
              <a:t>.</a:t>
            </a:r>
          </a:p>
          <a:p>
            <a:r>
              <a:rPr lang="da-DK" dirty="0"/>
              <a:t>OBS! UNI-login er undtaget krav om databehandleraftale, da systemet er en fællesoffentlig løsning og er skrevet ind i loven. </a:t>
            </a:r>
          </a:p>
          <a:p>
            <a:endParaRPr lang="da-DK" dirty="0"/>
          </a:p>
        </p:txBody>
      </p:sp>
    </p:spTree>
    <p:extLst>
      <p:ext uri="{BB962C8B-B14F-4D97-AF65-F5344CB8AC3E}">
        <p14:creationId xmlns:p14="http://schemas.microsoft.com/office/powerpoint/2010/main" val="3538701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Vejledning til udførelsen af analysen 3) Fortegnelse</a:t>
            </a:r>
          </a:p>
        </p:txBody>
      </p:sp>
      <p:sp>
        <p:nvSpPr>
          <p:cNvPr id="3" name="Pladsholder til indhold 2"/>
          <p:cNvSpPr>
            <a:spLocks noGrp="1"/>
          </p:cNvSpPr>
          <p:nvPr>
            <p:ph idx="1"/>
          </p:nvPr>
        </p:nvSpPr>
        <p:spPr>
          <a:xfrm>
            <a:off x="838200" y="1518407"/>
            <a:ext cx="10515600" cy="4658556"/>
          </a:xfrm>
        </p:spPr>
        <p:txBody>
          <a:bodyPr>
            <a:normAutofit fontScale="77500" lnSpcReduction="20000"/>
          </a:bodyPr>
          <a:lstStyle/>
          <a:p>
            <a:r>
              <a:rPr lang="da-DK" dirty="0"/>
              <a:t>Når I har gennemført registreringen af hvilke oplysninger, I behandler og hvordan, samt dannet jer et overblik over eksterne leverandører (</a:t>
            </a:r>
            <a:r>
              <a:rPr lang="da-DK" dirty="0" err="1"/>
              <a:t>databehandlere</a:t>
            </a:r>
            <a:r>
              <a:rPr lang="da-DK" dirty="0"/>
              <a:t>), er det tid til at kigge på skolens processer og organisering. </a:t>
            </a:r>
          </a:p>
          <a:p>
            <a:r>
              <a:rPr lang="da-DK" dirty="0"/>
              <a:t>Det er nu, I skal have fat i Fortegnelsen. </a:t>
            </a:r>
          </a:p>
          <a:p>
            <a:r>
              <a:rPr lang="da-DK" dirty="0"/>
              <a:t>Fortegnelsen er det samledokument, I skal kunne fremvise til Datatilsynet om, hvordan I overholder Forordningens krav. </a:t>
            </a:r>
          </a:p>
          <a:p>
            <a:r>
              <a:rPr lang="da-DK" dirty="0"/>
              <a:t>De fleste felter i fortegnelsen kan udfyldes umiddelbart på baggrund af </a:t>
            </a:r>
            <a:r>
              <a:rPr lang="da-DK" dirty="0" err="1"/>
              <a:t>datastrømsanalysen</a:t>
            </a:r>
            <a:r>
              <a:rPr lang="da-DK" dirty="0"/>
              <a:t> og overblik over </a:t>
            </a:r>
            <a:r>
              <a:rPr lang="da-DK" dirty="0" err="1"/>
              <a:t>databehandlere</a:t>
            </a:r>
            <a:r>
              <a:rPr lang="da-DK" dirty="0"/>
              <a:t>. </a:t>
            </a:r>
          </a:p>
          <a:p>
            <a:r>
              <a:rPr lang="da-DK" dirty="0"/>
              <a:t>Der er dog også krav om, at I har truffet de fornødne tekniske og organisatoriske foranstaltninger til at beskytte data så vidt muligt. Det handler både om fysisk og elektronisk sikkerhed, samt klar fordeling af ansvar og roller. </a:t>
            </a:r>
          </a:p>
          <a:p>
            <a:r>
              <a:rPr lang="da-DK" dirty="0"/>
              <a:t>Det handler også om, hvordan I indhenter samtykke og oplyser alle registrerede om deres rettigheder. Desuden skal I have en politik for opbevaring og sletning af oplysninger. </a:t>
            </a:r>
          </a:p>
          <a:p>
            <a:r>
              <a:rPr lang="da-DK" dirty="0"/>
              <a:t>Den sværeste øvelse er måske i virkeligheden vurderingen af, hvordan I indtil nu har delt oplysninger på skolen: Ved alle alt om alle? </a:t>
            </a:r>
          </a:p>
          <a:p>
            <a:pPr marL="0" indent="0">
              <a:buNone/>
            </a:pPr>
            <a:endParaRPr lang="da-DK" dirty="0"/>
          </a:p>
        </p:txBody>
      </p:sp>
    </p:spTree>
    <p:extLst>
      <p:ext uri="{BB962C8B-B14F-4D97-AF65-F5344CB8AC3E}">
        <p14:creationId xmlns:p14="http://schemas.microsoft.com/office/powerpoint/2010/main" val="3499675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sz="3200" b="1" dirty="0"/>
              <a:t>Vejledning til udførelsen af analysen 3) Fortegnelse</a:t>
            </a:r>
          </a:p>
        </p:txBody>
      </p:sp>
      <p:sp>
        <p:nvSpPr>
          <p:cNvPr id="3" name="Pladsholder til indhold 2"/>
          <p:cNvSpPr>
            <a:spLocks noGrp="1"/>
          </p:cNvSpPr>
          <p:nvPr>
            <p:ph idx="1"/>
          </p:nvPr>
        </p:nvSpPr>
        <p:spPr>
          <a:xfrm>
            <a:off x="838200" y="1518407"/>
            <a:ext cx="10515600" cy="4658556"/>
          </a:xfrm>
        </p:spPr>
        <p:txBody>
          <a:bodyPr>
            <a:normAutofit lnSpcReduction="10000"/>
          </a:bodyPr>
          <a:lstStyle/>
          <a:p>
            <a:r>
              <a:rPr lang="da-DK" dirty="0"/>
              <a:t>I kan finde skoleforeningernes vejledning til </a:t>
            </a:r>
            <a:r>
              <a:rPr lang="da-DK" dirty="0" err="1"/>
              <a:t>Eu’s</a:t>
            </a:r>
            <a:r>
              <a:rPr lang="da-DK" dirty="0"/>
              <a:t> persondataforordning på hjemmesiden: www.efterskoleforeningen.dk under leksikon (Persondataloven). </a:t>
            </a:r>
          </a:p>
          <a:p>
            <a:r>
              <a:rPr lang="da-DK" dirty="0"/>
              <a:t>Her kan I også finde yderligere vejledning og inspiration, fx</a:t>
            </a:r>
          </a:p>
          <a:p>
            <a:r>
              <a:rPr lang="da-DK" dirty="0"/>
              <a:t>Oversigt over slettepligt på forskellige typer af oplysninger. </a:t>
            </a:r>
          </a:p>
          <a:p>
            <a:r>
              <a:rPr lang="da-DK" dirty="0"/>
              <a:t>Udkast til formuleringer vedr. samtykke og oplysningspligt til elever og forældre.</a:t>
            </a:r>
          </a:p>
          <a:p>
            <a:r>
              <a:rPr lang="da-DK" dirty="0"/>
              <a:t>Udkast til formuleringer vedr. samtykke og oplysningspligt til medarbejdere. </a:t>
            </a:r>
          </a:p>
          <a:p>
            <a:r>
              <a:rPr lang="da-DK" dirty="0"/>
              <a:t>Inspiration og vejledning fra Datatilsynet ift. organisation og it-sikkerhed.</a:t>
            </a:r>
          </a:p>
          <a:p>
            <a:pPr marL="0" indent="0">
              <a:buNone/>
            </a:pPr>
            <a:endParaRPr lang="da-DK" dirty="0"/>
          </a:p>
        </p:txBody>
      </p:sp>
    </p:spTree>
    <p:extLst>
      <p:ext uri="{BB962C8B-B14F-4D97-AF65-F5344CB8AC3E}">
        <p14:creationId xmlns:p14="http://schemas.microsoft.com/office/powerpoint/2010/main" val="2572226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Hvilke personoplysninger behandler skolen?</a:t>
            </a:r>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409648560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7753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59994" y="118505"/>
            <a:ext cx="10685417" cy="1045664"/>
          </a:xfrm>
        </p:spPr>
        <p:txBody>
          <a:bodyPr>
            <a:normAutofit fontScale="90000"/>
          </a:bodyPr>
          <a:lstStyle/>
          <a:p>
            <a:r>
              <a:rPr lang="da-DK" dirty="0"/>
              <a:t>Typer af oplysninger og betingelser for behandling</a:t>
            </a:r>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1513141706"/>
              </p:ext>
            </p:extLst>
          </p:nvPr>
        </p:nvGraphicFramePr>
        <p:xfrm>
          <a:off x="441244" y="878943"/>
          <a:ext cx="10515600" cy="5247640"/>
        </p:xfrm>
        <a:graphic>
          <a:graphicData uri="http://schemas.openxmlformats.org/drawingml/2006/table">
            <a:tbl>
              <a:tblPr firstRow="1" bandRow="1">
                <a:tableStyleId>{5C22544A-7EE6-4342-B048-85BDC9FD1C3A}</a:tableStyleId>
              </a:tblPr>
              <a:tblGrid>
                <a:gridCol w="2656708">
                  <a:extLst>
                    <a:ext uri="{9D8B030D-6E8A-4147-A177-3AD203B41FA5}">
                      <a16:colId xmlns:a16="http://schemas.microsoft.com/office/drawing/2014/main" val="3990859205"/>
                    </a:ext>
                  </a:extLst>
                </a:gridCol>
                <a:gridCol w="3728852">
                  <a:extLst>
                    <a:ext uri="{9D8B030D-6E8A-4147-A177-3AD203B41FA5}">
                      <a16:colId xmlns:a16="http://schemas.microsoft.com/office/drawing/2014/main" val="2522494207"/>
                    </a:ext>
                  </a:extLst>
                </a:gridCol>
                <a:gridCol w="4130040">
                  <a:extLst>
                    <a:ext uri="{9D8B030D-6E8A-4147-A177-3AD203B41FA5}">
                      <a16:colId xmlns:a16="http://schemas.microsoft.com/office/drawing/2014/main" val="2809005453"/>
                    </a:ext>
                  </a:extLst>
                </a:gridCol>
              </a:tblGrid>
              <a:tr h="370840">
                <a:tc>
                  <a:txBody>
                    <a:bodyPr/>
                    <a:lstStyle/>
                    <a:p>
                      <a:endParaRPr lang="da-DK" sz="1400" dirty="0"/>
                    </a:p>
                  </a:txBody>
                  <a:tcPr/>
                </a:tc>
                <a:tc>
                  <a:txBody>
                    <a:bodyPr/>
                    <a:lstStyle/>
                    <a:p>
                      <a:r>
                        <a:rPr lang="da-DK" sz="1400" dirty="0"/>
                        <a:t>Persondataforordningen – typer af oplysninger</a:t>
                      </a:r>
                    </a:p>
                  </a:txBody>
                  <a:tcPr/>
                </a:tc>
                <a:tc>
                  <a:txBody>
                    <a:bodyPr/>
                    <a:lstStyle/>
                    <a:p>
                      <a:r>
                        <a:rPr lang="da-DK" sz="1400" dirty="0"/>
                        <a:t>Hvad kræves for at behandle oplysningerne?</a:t>
                      </a:r>
                    </a:p>
                  </a:txBody>
                  <a:tcPr/>
                </a:tc>
                <a:extLst>
                  <a:ext uri="{0D108BD9-81ED-4DB2-BD59-A6C34878D82A}">
                    <a16:rowId xmlns:a16="http://schemas.microsoft.com/office/drawing/2014/main" val="727000544"/>
                  </a:ext>
                </a:extLst>
              </a:tr>
              <a:tr h="325392">
                <a:tc>
                  <a:txBody>
                    <a:bodyPr/>
                    <a:lstStyle/>
                    <a:p>
                      <a:r>
                        <a:rPr lang="da-DK" sz="1400" b="1" dirty="0"/>
                        <a:t>Almindelige oplysninger</a:t>
                      </a:r>
                    </a:p>
                  </a:txBody>
                  <a:tcPr/>
                </a:tc>
                <a:tc>
                  <a:txBody>
                    <a:bodyPr/>
                    <a:lstStyle/>
                    <a:p>
                      <a:r>
                        <a:rPr lang="da-DK" sz="1400" dirty="0"/>
                        <a:t>Navn</a:t>
                      </a:r>
                    </a:p>
                    <a:p>
                      <a:r>
                        <a:rPr lang="da-DK" sz="1400" dirty="0"/>
                        <a:t>Adresse og telefonnummer</a:t>
                      </a:r>
                    </a:p>
                    <a:p>
                      <a:r>
                        <a:rPr lang="da-DK" sz="1400" dirty="0"/>
                        <a:t>Fødselsdato</a:t>
                      </a:r>
                    </a:p>
                    <a:p>
                      <a:r>
                        <a:rPr lang="da-DK" sz="1400" dirty="0"/>
                        <a:t>Cpr-nummer</a:t>
                      </a:r>
                    </a:p>
                    <a:p>
                      <a:r>
                        <a:rPr lang="da-DK" sz="1400" dirty="0"/>
                        <a:t>Familie</a:t>
                      </a:r>
                    </a:p>
                    <a:p>
                      <a:r>
                        <a:rPr lang="da-DK" sz="1400" dirty="0"/>
                        <a:t>Uddannelse/beskæftigelse</a:t>
                      </a:r>
                    </a:p>
                    <a:p>
                      <a:r>
                        <a:rPr lang="da-DK" sz="1400" dirty="0"/>
                        <a:t>Tjenstlige oplysninger</a:t>
                      </a:r>
                    </a:p>
                    <a:p>
                      <a:r>
                        <a:rPr lang="da-DK" sz="1400" dirty="0"/>
                        <a:t>Bolig</a:t>
                      </a:r>
                    </a:p>
                    <a:p>
                      <a:r>
                        <a:rPr lang="da-DK" sz="1400" dirty="0"/>
                        <a:t>Bil</a:t>
                      </a:r>
                    </a:p>
                    <a:p>
                      <a:r>
                        <a:rPr lang="da-DK" sz="1400" dirty="0"/>
                        <a:t>Eksamener</a:t>
                      </a:r>
                    </a:p>
                    <a:p>
                      <a:r>
                        <a:rPr lang="da-DK" sz="1400" dirty="0"/>
                        <a:t>Løn og skat</a:t>
                      </a:r>
                    </a:p>
                    <a:p>
                      <a:r>
                        <a:rPr lang="da-DK" sz="1400" dirty="0"/>
                        <a:t>Sygefravær</a:t>
                      </a:r>
                    </a:p>
                    <a:p>
                      <a:r>
                        <a:rPr lang="da-DK" sz="1400" dirty="0"/>
                        <a:t>Strafbare forhold (fx indhente straffe- og børneattest)</a:t>
                      </a:r>
                    </a:p>
                    <a:p>
                      <a:r>
                        <a:rPr lang="da-DK" sz="1400" dirty="0"/>
                        <a:t>Væsentlige sociale problemer</a:t>
                      </a:r>
                    </a:p>
                  </a:txBody>
                  <a:tcPr/>
                </a:tc>
                <a:tc>
                  <a:txBody>
                    <a:bodyPr/>
                    <a:lstStyle/>
                    <a:p>
                      <a:r>
                        <a:rPr lang="da-DK" sz="1400" b="1" dirty="0"/>
                        <a:t>Samtykke fra den registrerede</a:t>
                      </a:r>
                    </a:p>
                    <a:p>
                      <a:r>
                        <a:rPr lang="da-DK" sz="1400" dirty="0"/>
                        <a:t>Behandlingen af oplysninger skal være nødvendig for at opfylde en kontraktlig eller retlig forpligtelse.</a:t>
                      </a:r>
                    </a:p>
                    <a:p>
                      <a:r>
                        <a:rPr lang="da-DK" sz="1400" dirty="0"/>
                        <a:t>Nødvendig for at beskytte en persons vitale interesser.</a:t>
                      </a:r>
                    </a:p>
                    <a:p>
                      <a:r>
                        <a:rPr lang="da-DK" sz="1400" dirty="0"/>
                        <a:t>Nødvendig for udførelsen af en opgave i samfundets interesse. </a:t>
                      </a:r>
                    </a:p>
                    <a:p>
                      <a:r>
                        <a:rPr lang="da-DK" sz="1400" dirty="0"/>
                        <a:t>Nødvendig for at behandle en berettiget interesse hos databehandler. </a:t>
                      </a:r>
                    </a:p>
                    <a:p>
                      <a:endParaRPr lang="da-DK" sz="1400" dirty="0"/>
                    </a:p>
                    <a:p>
                      <a:r>
                        <a:rPr lang="da-DK" sz="1400" dirty="0"/>
                        <a:t>Obs! Private må behandle cpr-nummer uden samtykke, hvis det følger af lovkrav. Cpr-nummer må aldrig offentliggøres uden tydeligt samtykke fra den registrerede. </a:t>
                      </a:r>
                    </a:p>
                  </a:txBody>
                  <a:tcPr/>
                </a:tc>
                <a:extLst>
                  <a:ext uri="{0D108BD9-81ED-4DB2-BD59-A6C34878D82A}">
                    <a16:rowId xmlns:a16="http://schemas.microsoft.com/office/drawing/2014/main" val="1323508078"/>
                  </a:ext>
                </a:extLst>
              </a:tr>
              <a:tr h="370840">
                <a:tc>
                  <a:txBody>
                    <a:bodyPr/>
                    <a:lstStyle/>
                    <a:p>
                      <a:r>
                        <a:rPr lang="da-DK" sz="1400" b="1" dirty="0"/>
                        <a:t>Følsomme oplysninger</a:t>
                      </a:r>
                    </a:p>
                  </a:txBody>
                  <a:tcPr/>
                </a:tc>
                <a:tc>
                  <a:txBody>
                    <a:bodyPr/>
                    <a:lstStyle/>
                    <a:p>
                      <a:r>
                        <a:rPr lang="da-DK" sz="1400" dirty="0"/>
                        <a:t>Race</a:t>
                      </a:r>
                    </a:p>
                    <a:p>
                      <a:r>
                        <a:rPr lang="da-DK" sz="1400" dirty="0"/>
                        <a:t>Etnisk oprindelse</a:t>
                      </a:r>
                    </a:p>
                    <a:p>
                      <a:r>
                        <a:rPr lang="da-DK" sz="1400" dirty="0"/>
                        <a:t>Politisk, religiøs eller filosofisk overbevisning</a:t>
                      </a:r>
                    </a:p>
                    <a:p>
                      <a:r>
                        <a:rPr lang="da-DK" sz="1400" dirty="0"/>
                        <a:t>Fagforening</a:t>
                      </a:r>
                    </a:p>
                    <a:p>
                      <a:r>
                        <a:rPr lang="da-DK" sz="1400" dirty="0"/>
                        <a:t>Helbredsoplysninger (fx årsager til sygefravær, kroniske sygdomme, mv.)</a:t>
                      </a:r>
                    </a:p>
                    <a:p>
                      <a:r>
                        <a:rPr lang="da-DK" sz="1400" dirty="0"/>
                        <a:t>Seksuelle forhold og seksuel orientering</a:t>
                      </a:r>
                    </a:p>
                  </a:txBody>
                  <a:tcPr/>
                </a:tc>
                <a:tc>
                  <a:txBody>
                    <a:bodyPr/>
                    <a:lstStyle/>
                    <a:p>
                      <a:r>
                        <a:rPr lang="da-DK" sz="1400" b="1" dirty="0"/>
                        <a:t>Samtykke til specifikke formål</a:t>
                      </a:r>
                    </a:p>
                    <a:p>
                      <a:r>
                        <a:rPr lang="da-DK" sz="1400" dirty="0"/>
                        <a:t>Forpligtelser iht. Lov eller overenskomst</a:t>
                      </a:r>
                    </a:p>
                    <a:p>
                      <a:r>
                        <a:rPr lang="da-DK" sz="1400" dirty="0"/>
                        <a:t>Den registreredes vitale interesser. </a:t>
                      </a:r>
                    </a:p>
                    <a:p>
                      <a:r>
                        <a:rPr lang="da-DK" sz="1400" dirty="0"/>
                        <a:t>Nødvendig ift. retskrav</a:t>
                      </a:r>
                    </a:p>
                    <a:p>
                      <a:r>
                        <a:rPr lang="da-DK" sz="1400" dirty="0"/>
                        <a:t>Væsentlige samfundsinteresser.</a:t>
                      </a:r>
                    </a:p>
                    <a:p>
                      <a:r>
                        <a:rPr lang="da-DK" sz="1400" dirty="0"/>
                        <a:t>Behandling indenfor sundhedssektoren</a:t>
                      </a:r>
                    </a:p>
                    <a:p>
                      <a:r>
                        <a:rPr lang="da-DK" sz="1400" dirty="0"/>
                        <a:t>Samfundets interesse/statistik</a:t>
                      </a:r>
                    </a:p>
                  </a:txBody>
                  <a:tcPr/>
                </a:tc>
                <a:extLst>
                  <a:ext uri="{0D108BD9-81ED-4DB2-BD59-A6C34878D82A}">
                    <a16:rowId xmlns:a16="http://schemas.microsoft.com/office/drawing/2014/main" val="4273315970"/>
                  </a:ext>
                </a:extLst>
              </a:tr>
            </a:tbl>
          </a:graphicData>
        </a:graphic>
      </p:graphicFrame>
    </p:spTree>
    <p:extLst>
      <p:ext uri="{BB962C8B-B14F-4D97-AF65-F5344CB8AC3E}">
        <p14:creationId xmlns:p14="http://schemas.microsoft.com/office/powerpoint/2010/main" val="3213152029"/>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430</TotalTime>
  <Words>1038</Words>
  <Application>Microsoft Office PowerPoint</Application>
  <PresentationFormat>Widescreen</PresentationFormat>
  <Paragraphs>111</Paragraphs>
  <Slides>8</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8</vt:i4>
      </vt:variant>
    </vt:vector>
  </HeadingPairs>
  <TitlesOfParts>
    <vt:vector size="12" baseType="lpstr">
      <vt:lpstr>Arial</vt:lpstr>
      <vt:lpstr>Calibri</vt:lpstr>
      <vt:lpstr>Calibri Light</vt:lpstr>
      <vt:lpstr>Office-tema</vt:lpstr>
      <vt:lpstr>Persondata – kortlægning af skolens behandling</vt:lpstr>
      <vt:lpstr>Vejledning til udførelsen af analysen 1a.) Skema til registrering</vt:lpstr>
      <vt:lpstr>Vejledning til førelse af analysen 1b) Skema til registrering</vt:lpstr>
      <vt:lpstr>Vejledning til udførelsen af analysen 2) Databehandler</vt:lpstr>
      <vt:lpstr>Vejledning til udførelsen af analysen 3) Fortegnelse</vt:lpstr>
      <vt:lpstr>Vejledning til udførelsen af analysen 3) Fortegnelse</vt:lpstr>
      <vt:lpstr>Hvilke personoplysninger behandler skolen?</vt:lpstr>
      <vt:lpstr>Typer af oplysninger og betingelser for behandling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Persondata – kortlægning af skolens praksis</dc:title>
  <dc:creator>Mette Hjort Madsen</dc:creator>
  <cp:lastModifiedBy>Viggo Mellerup</cp:lastModifiedBy>
  <cp:revision>27</cp:revision>
  <dcterms:created xsi:type="dcterms:W3CDTF">2017-02-06T13:28:58Z</dcterms:created>
  <dcterms:modified xsi:type="dcterms:W3CDTF">2018-02-07T10:25:51Z</dcterms:modified>
</cp:coreProperties>
</file>