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63" r:id="rId3"/>
    <p:sldId id="266" r:id="rId4"/>
    <p:sldId id="257" r:id="rId5"/>
    <p:sldId id="265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7" userDrawn="1">
          <p15:clr>
            <a:srgbClr val="A4A3A4"/>
          </p15:clr>
        </p15:guide>
        <p15:guide id="2" pos="363" userDrawn="1">
          <p15:clr>
            <a:srgbClr val="A4A3A4"/>
          </p15:clr>
        </p15:guide>
        <p15:guide id="3" pos="2880" userDrawn="1">
          <p15:clr>
            <a:srgbClr val="A4A3A4"/>
          </p15:clr>
        </p15:guide>
        <p15:guide id="4" orient="horz" pos="1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194"/>
    <a:srgbClr val="000000"/>
    <a:srgbClr val="FCD8C3"/>
    <a:srgbClr val="E94E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/>
    <p:restoredTop sz="94762"/>
  </p:normalViewPr>
  <p:slideViewPr>
    <p:cSldViewPr snapToGrid="0">
      <p:cViewPr varScale="1">
        <p:scale>
          <a:sx n="159" d="100"/>
          <a:sy n="159" d="100"/>
        </p:scale>
        <p:origin x="114" y="132"/>
      </p:cViewPr>
      <p:guideLst>
        <p:guide orient="horz" pos="917"/>
        <p:guide pos="363"/>
        <p:guide pos="2880"/>
        <p:guide orient="horz" pos="1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A0092-5B5D-4146-B15B-25242FB9D517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408BF-EF79-314B-AFCE-692EF0134EF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9056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2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43245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3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569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4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60551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5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391502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45591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5395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5834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9238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6542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04306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53150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715002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16723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34089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644792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4684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Udviklingsværksted:</a:t>
            </a:r>
            <a:b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samskabelse </a:t>
            </a:r>
            <a:r>
              <a:rPr lang="en-GB" sz="300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praksis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3704555"/>
            <a:ext cx="3955211" cy="124182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1600" dirty="0">
                <a:solidFill>
                  <a:srgbClr val="164194"/>
                </a:solidFill>
              </a:rPr>
              <a:t>Lokale partnerskaber om et godt ældreliv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400" dirty="0">
                <a:solidFill>
                  <a:srgbClr val="164194"/>
                </a:solidFill>
              </a:rPr>
              <a:t>I</a:t>
            </a:r>
            <a:r>
              <a:rPr lang="en-DK" sz="1400" dirty="0">
                <a:solidFill>
                  <a:srgbClr val="164194"/>
                </a:solidFill>
              </a:rPr>
              <a:t>nspiration og værktøjer 2025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27EFC11-0BC0-8BDA-4241-F18306CF4512}"/>
              </a:ext>
            </a:extLst>
          </p:cNvPr>
          <p:cNvSpPr/>
          <p:nvPr/>
        </p:nvSpPr>
        <p:spPr>
          <a:xfrm>
            <a:off x="5387195" y="1235037"/>
            <a:ext cx="3312543" cy="3312543"/>
          </a:xfrm>
          <a:prstGeom prst="ellipse">
            <a:avLst/>
          </a:prstGeom>
          <a:solidFill>
            <a:srgbClr val="E94E1B">
              <a:alpha val="7921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4F913FE-0F42-66E5-8DE9-05F254BB2AA3}"/>
              </a:ext>
            </a:extLst>
          </p:cNvPr>
          <p:cNvSpPr/>
          <p:nvPr/>
        </p:nvSpPr>
        <p:spPr>
          <a:xfrm>
            <a:off x="7362642" y="1235037"/>
            <a:ext cx="3312543" cy="3312543"/>
          </a:xfrm>
          <a:prstGeom prst="ellipse">
            <a:avLst/>
          </a:prstGeom>
          <a:solidFill>
            <a:srgbClr val="E94E1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highlight>
                <a:srgbClr val="E94E1B"/>
              </a:highlight>
            </a:endParaRPr>
          </a:p>
        </p:txBody>
      </p:sp>
      <p:pic>
        <p:nvPicPr>
          <p:cNvPr id="10" name="Picture 9" descr="A blue and gold logo&#10;&#10;Description automatically generated">
            <a:extLst>
              <a:ext uri="{FF2B5EF4-FFF2-40B4-BE49-F238E27FC236}">
                <a16:creationId xmlns:a16="http://schemas.microsoft.com/office/drawing/2014/main" id="{27F8888B-1ACD-23A2-A365-C5A1073FA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622" y="4398003"/>
            <a:ext cx="1580270" cy="29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996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Udviklingsværksted: </a:t>
            </a:r>
            <a:b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samskabelse i praksis</a:t>
            </a:r>
            <a: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DK" sz="2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495094" y="1392508"/>
            <a:ext cx="667855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Et udviklingsværksted er en ramme, 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hvor borgere og aktører sammen udvikler idéer og forslag.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 arbejder visuelt med plancher, billeder og collager,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 at gøre idéerne konkrete og synlige.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Dagens spørgsmål:</a:t>
            </a:r>
          </a:p>
          <a:p>
            <a:br>
              <a:rPr lang="en-DK" sz="16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Hvordan kan vi gøre hverdagen lettere </a:t>
            </a:r>
            <a:br>
              <a:rPr lang="en-DK" sz="16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og mere meningsfuld for ældre i vores </a:t>
            </a:r>
            <a:br>
              <a:rPr lang="en-DK" sz="16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lokalområde?</a:t>
            </a:r>
          </a:p>
        </p:txBody>
      </p:sp>
      <p:pic>
        <p:nvPicPr>
          <p:cNvPr id="9" name="Picture 8" descr="A group of people in orange&#10;&#10;Description automatically generated">
            <a:extLst>
              <a:ext uri="{FF2B5EF4-FFF2-40B4-BE49-F238E27FC236}">
                <a16:creationId xmlns:a16="http://schemas.microsoft.com/office/drawing/2014/main" id="{4A852BA4-3AE2-BBE7-BC7B-2002E65D53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269386" y="2950790"/>
            <a:ext cx="3239861" cy="167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756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Udviklingsværksted: </a:t>
            </a:r>
            <a:b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samskabelse i praksis</a:t>
            </a:r>
            <a: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DK" sz="2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pic>
        <p:nvPicPr>
          <p:cNvPr id="6" name="Picture 5" descr="A group of people looking at a white board&#10;&#10;Description automatically generated">
            <a:extLst>
              <a:ext uri="{FF2B5EF4-FFF2-40B4-BE49-F238E27FC236}">
                <a16:creationId xmlns:a16="http://schemas.microsoft.com/office/drawing/2014/main" id="{8414BED1-5F66-7C7F-65BA-F6AFCE247B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2561" y="261305"/>
            <a:ext cx="3023371" cy="23701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144593A-502F-E41D-6237-6DB187A94B91}"/>
              </a:ext>
            </a:extLst>
          </p:cNvPr>
          <p:cNvSpPr txBox="1"/>
          <p:nvPr/>
        </p:nvSpPr>
        <p:spPr>
          <a:xfrm>
            <a:off x="495094" y="1359534"/>
            <a:ext cx="761204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16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Gruppearbejde (25 min.)</a:t>
            </a:r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Arbejd i grupper på 4–6 personer.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Skab en collage, der viser jeres idéer og forslag: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	Brug billeder, ord, symboler og tegninger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	Diskutér, hvad der gør idéerne vigtige og mulige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	Gør dem synlige; skriv, tegn eller klip dem frem</a:t>
            </a:r>
          </a:p>
          <a:p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6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Materialer:</a:t>
            </a:r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Store ark papir, magasiner, farvet papir, post-its, tuscher, saks, lim og tape.</a:t>
            </a:r>
          </a:p>
        </p:txBody>
      </p:sp>
    </p:spTree>
    <p:extLst>
      <p:ext uri="{BB962C8B-B14F-4D97-AF65-F5344CB8AC3E}">
        <p14:creationId xmlns:p14="http://schemas.microsoft.com/office/powerpoint/2010/main" val="237946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Udviklingsværksted: </a:t>
            </a:r>
            <a:b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samskabelse i praksis</a:t>
            </a:r>
            <a: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DK" sz="2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pic>
        <p:nvPicPr>
          <p:cNvPr id="35" name="Picture 34" descr="A cartoon of a person's face&#10;&#10;Description automatically generated">
            <a:extLst>
              <a:ext uri="{FF2B5EF4-FFF2-40B4-BE49-F238E27FC236}">
                <a16:creationId xmlns:a16="http://schemas.microsoft.com/office/drawing/2014/main" id="{0BEAFA03-465D-C5F7-F566-3C8B4851CF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070023" y="337208"/>
            <a:ext cx="3379706" cy="1857403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05A28448-7F56-037E-E69F-F702207F344F}"/>
              </a:ext>
            </a:extLst>
          </p:cNvPr>
          <p:cNvSpPr txBox="1"/>
          <p:nvPr/>
        </p:nvSpPr>
        <p:spPr>
          <a:xfrm>
            <a:off x="495094" y="1353856"/>
            <a:ext cx="479128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16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Præsentation (15 min.)</a:t>
            </a:r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Hver gruppe præsenterer kort deres collage.</a:t>
            </a: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Fokusér på: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Hvad I har peget på som vigtigt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Hvilke idéer der giver energi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Collagerne hænges op i rummet 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som fælles inspiration.</a:t>
            </a: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1" descr="A group of people silhouettes&#10;&#10;Description automatically generated">
            <a:extLst>
              <a:ext uri="{FF2B5EF4-FFF2-40B4-BE49-F238E27FC236}">
                <a16:creationId xmlns:a16="http://schemas.microsoft.com/office/drawing/2014/main" id="{62039C5E-5595-4085-973B-C40772F8E7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2560" y="981220"/>
            <a:ext cx="2666161" cy="203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Udviklingsværksted: </a:t>
            </a:r>
            <a:b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samskabelse i praksis</a:t>
            </a:r>
            <a:r>
              <a:rPr lang="en-DK" sz="2600" dirty="0">
                <a:solidFill>
                  <a:srgbClr val="16419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DK" sz="2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pic>
        <p:nvPicPr>
          <p:cNvPr id="35" name="Picture 34" descr="A cartoon of a person's face&#10;&#10;Description automatically generated">
            <a:extLst>
              <a:ext uri="{FF2B5EF4-FFF2-40B4-BE49-F238E27FC236}">
                <a16:creationId xmlns:a16="http://schemas.microsoft.com/office/drawing/2014/main" id="{0BEAFA03-465D-C5F7-F566-3C8B4851CF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070023" y="337208"/>
            <a:ext cx="3379706" cy="1857403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05A28448-7F56-037E-E69F-F702207F344F}"/>
              </a:ext>
            </a:extLst>
          </p:cNvPr>
          <p:cNvSpPr txBox="1"/>
          <p:nvPr/>
        </p:nvSpPr>
        <p:spPr>
          <a:xfrm>
            <a:off x="495094" y="1353856"/>
            <a:ext cx="4791281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15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Fælles opsamling (10 min.)</a:t>
            </a:r>
            <a:endParaRPr lang="en-DK" sz="15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DK" sz="15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Gå rundt og se hinandens collager.</a:t>
            </a:r>
          </a:p>
          <a:p>
            <a: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Tal sammen om:</a:t>
            </a:r>
            <a:b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DK" sz="15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Hvad går igen på tværs af grupperne?</a:t>
            </a:r>
            <a:b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Hvad overrasker?</a:t>
            </a:r>
            <a:b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Hvilke idéer vil vi arbejde videre med?</a:t>
            </a:r>
          </a:p>
          <a:p>
            <a:endParaRPr lang="en-DK" sz="1500" dirty="0">
              <a:solidFill>
                <a:srgbClr val="164194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5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Formålet med værkstedet:</a:t>
            </a:r>
            <a:endParaRPr lang="en-DK" sz="15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At udvikle nye idéer i fællesskab</a:t>
            </a:r>
          </a:p>
          <a:p>
            <a: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At skabe et fælles billede af, hvad der er vigtigt</a:t>
            </a:r>
          </a:p>
          <a:p>
            <a:r>
              <a:rPr lang="en-DK" sz="15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• At samle konkrete forslag til det videre arbejde</a:t>
            </a:r>
          </a:p>
          <a:p>
            <a:endParaRPr lang="en-DK" sz="16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1" descr="A group of people silhouettes&#10;&#10;Description automatically generated">
            <a:extLst>
              <a:ext uri="{FF2B5EF4-FFF2-40B4-BE49-F238E27FC236}">
                <a16:creationId xmlns:a16="http://schemas.microsoft.com/office/drawing/2014/main" id="{62039C5E-5595-4085-973B-C40772F8E7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2560" y="981220"/>
            <a:ext cx="2666161" cy="203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27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1139</TotalTime>
  <Words>303</Words>
  <Application>Microsoft Office PowerPoint</Application>
  <PresentationFormat>Skærmshow (16:9)</PresentationFormat>
  <Paragraphs>46</Paragraphs>
  <Slides>5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Udviklingsværksted: samskabelse i praksis</vt:lpstr>
      <vt:lpstr>Udviklingsværksted:  samskabelse i praksis </vt:lpstr>
      <vt:lpstr>Udviklingsværksted:  samskabelse i praksis </vt:lpstr>
      <vt:lpstr>Udviklingsværksted:  samskabelse i praksis </vt:lpstr>
      <vt:lpstr>Udviklingsværksted:  samskabelse i praksis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Udviklingsværksted: samskabelse i praksis</dc:title>
  <dc:creator>Lene Rose</dc:creator>
  <cp:lastModifiedBy>Malene Hedegaard</cp:lastModifiedBy>
  <cp:revision>19</cp:revision>
  <dcterms:created xsi:type="dcterms:W3CDTF">2025-11-13T14:10:45Z</dcterms:created>
  <dcterms:modified xsi:type="dcterms:W3CDTF">2025-11-24T09:33:45Z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2025-11-20T15:56:31Z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3794ece6-2759-4305-b0a5-d4c04a17afc6</vt:lpwstr>
  </property>
  <property fmtid="{D5CDD505-2E9C-101B-9397-08002B2CF9AE}" pid="7" name="MSIP_Label_defa4170-0d19-0005-0004-bc88714345d2_ActionId">
    <vt:lpwstr>0b3b2d45-574e-4666-855c-020265885d29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