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63" r:id="rId3"/>
    <p:sldId id="264" r:id="rId4"/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8" userDrawn="1">
          <p15:clr>
            <a:srgbClr val="A4A3A4"/>
          </p15:clr>
        </p15:guide>
        <p15:guide id="2" pos="363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orient="horz" pos="1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194"/>
    <a:srgbClr val="000000"/>
    <a:srgbClr val="FCD8C3"/>
    <a:srgbClr val="E94E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762"/>
  </p:normalViewPr>
  <p:slideViewPr>
    <p:cSldViewPr snapToGrid="0">
      <p:cViewPr varScale="1">
        <p:scale>
          <a:sx n="159" d="100"/>
          <a:sy n="159" d="100"/>
        </p:scale>
        <p:origin x="114" y="132"/>
      </p:cViewPr>
      <p:guideLst>
        <p:guide orient="horz" pos="758"/>
        <p:guide pos="363"/>
        <p:guide pos="2880"/>
        <p:guide orient="horz" pos="1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A0092-5B5D-4146-B15B-25242FB9D517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408BF-EF79-314B-AFCE-692EF0134EF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9056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2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43245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3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64056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4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60551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5591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5395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5834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9238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6542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04306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3150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1500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6723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3408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4479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4684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3704555"/>
            <a:ext cx="3955211" cy="12418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1600" dirty="0">
                <a:solidFill>
                  <a:srgbClr val="164194"/>
                </a:solidFill>
              </a:rPr>
              <a:t>Lokale partnerskaber om et godt ældreliv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400" dirty="0">
                <a:solidFill>
                  <a:srgbClr val="164194"/>
                </a:solidFill>
              </a:rPr>
              <a:t>I</a:t>
            </a:r>
            <a:r>
              <a:rPr lang="en-DK" sz="1400" dirty="0">
                <a:solidFill>
                  <a:srgbClr val="164194"/>
                </a:solidFill>
              </a:rPr>
              <a:t>nspiration og værktøjer 2025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7EFC11-0BC0-8BDA-4241-F18306CF4512}"/>
              </a:ext>
            </a:extLst>
          </p:cNvPr>
          <p:cNvSpPr/>
          <p:nvPr/>
        </p:nvSpPr>
        <p:spPr>
          <a:xfrm>
            <a:off x="5387195" y="1235037"/>
            <a:ext cx="3312543" cy="3312543"/>
          </a:xfrm>
          <a:prstGeom prst="ellipse">
            <a:avLst/>
          </a:prstGeom>
          <a:solidFill>
            <a:srgbClr val="E94E1B">
              <a:alpha val="7921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4F913FE-0F42-66E5-8DE9-05F254BB2AA3}"/>
              </a:ext>
            </a:extLst>
          </p:cNvPr>
          <p:cNvSpPr/>
          <p:nvPr/>
        </p:nvSpPr>
        <p:spPr>
          <a:xfrm>
            <a:off x="7362642" y="1235037"/>
            <a:ext cx="3312543" cy="3312543"/>
          </a:xfrm>
          <a:prstGeom prst="ellipse">
            <a:avLst/>
          </a:prstGeom>
          <a:solidFill>
            <a:srgbClr val="E94E1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highlight>
                <a:srgbClr val="E94E1B"/>
              </a:highlight>
            </a:endParaRPr>
          </a:p>
        </p:txBody>
      </p:sp>
      <p:pic>
        <p:nvPicPr>
          <p:cNvPr id="10" name="Picture 9" descr="A blue and gold logo&#10;&#10;Description automatically generated">
            <a:extLst>
              <a:ext uri="{FF2B5EF4-FFF2-40B4-BE49-F238E27FC236}">
                <a16:creationId xmlns:a16="http://schemas.microsoft.com/office/drawing/2014/main" id="{403D1C22-4721-35A6-9A90-E993FB6B4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622" y="4398003"/>
            <a:ext cx="1580270" cy="29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96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495094" y="1130986"/>
            <a:ext cx="66785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 etablerede organisationer er der faste rutiner, 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møder og klare rytmer. Sådan er det ikke i et nystartet 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partnerskab. Her er der ikke automatisk en struktur, 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der får os til at mødes eller holde fast i hinanden, 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 skal vi selv skabe.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DK" sz="16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 fælles struktur er derfor helt central: 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den sikrer, at vi rykker tættere sammen, 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og at samarbejdet ikke løber ud i sandet. 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Strukturen behøver ikke være tung, men i </a:t>
            </a:r>
          </a:p>
          <a:p>
            <a:r>
              <a:rPr lang="en-GB" sz="1600" dirty="0">
                <a:solidFill>
                  <a:srgbClr val="164194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</a:t>
            </a: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tedet enkel og tilpasset behovet i 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 lokale partnerskab.</a:t>
            </a:r>
          </a:p>
        </p:txBody>
      </p:sp>
      <p:pic>
        <p:nvPicPr>
          <p:cNvPr id="9" name="Picture 8" descr="A group of people in orange&#10;&#10;Description automatically generated">
            <a:extLst>
              <a:ext uri="{FF2B5EF4-FFF2-40B4-BE49-F238E27FC236}">
                <a16:creationId xmlns:a16="http://schemas.microsoft.com/office/drawing/2014/main" id="{4A852BA4-3AE2-BBE7-BC7B-2002E65D53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221041" y="2829414"/>
            <a:ext cx="3239861" cy="167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5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solidFill>
                <a:srgbClr val="FCD8C3"/>
              </a:solidFill>
            </a:endParaRPr>
          </a:p>
        </p:txBody>
      </p:sp>
      <p:pic>
        <p:nvPicPr>
          <p:cNvPr id="15" name="Picture 14" descr="A cartoon of a person's face&#10;&#10;Description automatically generated">
            <a:extLst>
              <a:ext uri="{FF2B5EF4-FFF2-40B4-BE49-F238E27FC236}">
                <a16:creationId xmlns:a16="http://schemas.microsoft.com/office/drawing/2014/main" id="{69748924-46B5-FF56-CA88-1BCDF0D05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070023" y="504014"/>
            <a:ext cx="3379706" cy="18574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495094" y="1130986"/>
            <a:ext cx="761204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 handler især om tre ting:</a:t>
            </a:r>
            <a:br>
              <a:rPr lang="en-DK" sz="1600" b="1" dirty="0">
                <a:solidFill>
                  <a:srgbClr val="164194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DK" sz="1600" dirty="0">
              <a:solidFill>
                <a:srgbClr val="164194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DK" sz="15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Mødekadence og tidspunkt </a:t>
            </a: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Hvor ofte og hvornår på dagen mødes vi,</a:t>
            </a: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så det giver mening for alle?</a:t>
            </a:r>
          </a:p>
          <a:p>
            <a:endParaRPr lang="en-DK" sz="1600" dirty="0">
              <a:solidFill>
                <a:srgbClr val="164194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DK" sz="1500" b="1" dirty="0">
                <a:solidFill>
                  <a:srgbClr val="164194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Varighed og form</a:t>
            </a:r>
          </a:p>
          <a:p>
            <a:r>
              <a:rPr lang="en-DK" sz="15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 længe mødes vi? </a:t>
            </a:r>
            <a:br>
              <a:rPr lang="en-DK" sz="15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5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det altid fysisk, eller kan vi også mødes virtuelt? </a:t>
            </a:r>
            <a:br>
              <a:rPr lang="en-DK" sz="15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5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Forplejning?</a:t>
            </a:r>
          </a:p>
          <a:p>
            <a:endParaRPr lang="en-DK" sz="1600" dirty="0">
              <a:solidFill>
                <a:srgbClr val="164194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DK" sz="1500" b="1" dirty="0">
                <a:solidFill>
                  <a:srgbClr val="164194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Kommunikation mellem møder</a:t>
            </a:r>
            <a:br>
              <a:rPr lang="en-DK" sz="1500" b="1" dirty="0">
                <a:solidFill>
                  <a:srgbClr val="164194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DK" sz="15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 holder vi kontakt og deler nyt? </a:t>
            </a:r>
            <a:br>
              <a:rPr lang="en-DK" sz="15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5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Mail, sms, en fælles gruppe eller noget fjerde?</a:t>
            </a:r>
          </a:p>
        </p:txBody>
      </p:sp>
      <p:pic>
        <p:nvPicPr>
          <p:cNvPr id="13" name="Picture 12" descr="An orange object with black background&#10;&#10;Description automatically generated">
            <a:extLst>
              <a:ext uri="{FF2B5EF4-FFF2-40B4-BE49-F238E27FC236}">
                <a16:creationId xmlns:a16="http://schemas.microsoft.com/office/drawing/2014/main" id="{19572400-9949-B6FD-8A4B-89357020E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4185" y="494112"/>
            <a:ext cx="448495" cy="1104627"/>
          </a:xfrm>
          <a:prstGeom prst="rect">
            <a:avLst/>
          </a:prstGeom>
        </p:spPr>
      </p:pic>
      <p:pic>
        <p:nvPicPr>
          <p:cNvPr id="9" name="Picture 8" descr="A orange mug on a black background&#10;&#10;Description automatically generated">
            <a:extLst>
              <a:ext uri="{FF2B5EF4-FFF2-40B4-BE49-F238E27FC236}">
                <a16:creationId xmlns:a16="http://schemas.microsoft.com/office/drawing/2014/main" id="{4A8D3138-FB31-73E1-A013-AAEE63321B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1342" y="1350657"/>
            <a:ext cx="2838387" cy="1016648"/>
          </a:xfrm>
          <a:prstGeom prst="rect">
            <a:avLst/>
          </a:prstGeom>
        </p:spPr>
      </p:pic>
      <p:pic>
        <p:nvPicPr>
          <p:cNvPr id="12" name="Picture 11" descr="A clock with orange lines on it&#10;&#10;Description automatically generated">
            <a:extLst>
              <a:ext uri="{FF2B5EF4-FFF2-40B4-BE49-F238E27FC236}">
                <a16:creationId xmlns:a16="http://schemas.microsoft.com/office/drawing/2014/main" id="{D0DA7EA4-ACD8-F7D4-21F0-0526048804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54235" y="353757"/>
            <a:ext cx="1035490" cy="99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00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495094" y="1130986"/>
            <a:ext cx="761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Spørgsmål til at skabe vores fælles struktur: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252457-2797-02FE-E8BB-6FF2349C5A5F}"/>
              </a:ext>
            </a:extLst>
          </p:cNvPr>
          <p:cNvSpPr txBox="1"/>
          <p:nvPr/>
        </p:nvSpPr>
        <p:spPr>
          <a:xfrm>
            <a:off x="495093" y="1552587"/>
            <a:ext cx="6101649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Hvad vil give mening for os </a:t>
            </a:r>
            <a:b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 forhold til mødefrekvens, varighed </a:t>
            </a:r>
            <a:b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og kontakt mellem møderne?</a:t>
            </a:r>
            <a:endParaRPr lang="en-DK" sz="15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Skal vi mødes fire gange årligt eller to? </a:t>
            </a:r>
          </a:p>
          <a:p>
            <a: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Er det vigtigt, at alle møder er fysiske,</a:t>
            </a:r>
            <a:b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eller</a:t>
            </a:r>
            <a:r>
              <a:rPr lang="en-DK" sz="1500" i="1" dirty="0">
                <a:solidFill>
                  <a:srgbClr val="164194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DK" sz="15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kan nogle være online?</a:t>
            </a:r>
          </a:p>
          <a:p>
            <a:endParaRPr lang="en-DK" dirty="0"/>
          </a:p>
        </p:txBody>
      </p:sp>
      <p:pic>
        <p:nvPicPr>
          <p:cNvPr id="22" name="Picture 21" descr="A group of people silhouettes&#10;&#10;Description automatically generated">
            <a:extLst>
              <a:ext uri="{FF2B5EF4-FFF2-40B4-BE49-F238E27FC236}">
                <a16:creationId xmlns:a16="http://schemas.microsoft.com/office/drawing/2014/main" id="{62039C5E-5595-4085-973B-C40772F8E7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2289" y="2034572"/>
            <a:ext cx="2666161" cy="2032686"/>
          </a:xfrm>
          <a:prstGeom prst="rect">
            <a:avLst/>
          </a:prstGeom>
        </p:spPr>
      </p:pic>
      <p:pic>
        <p:nvPicPr>
          <p:cNvPr id="23" name="Picture 22" descr="An orange object with black background&#10;&#10;Description automatically generated">
            <a:extLst>
              <a:ext uri="{FF2B5EF4-FFF2-40B4-BE49-F238E27FC236}">
                <a16:creationId xmlns:a16="http://schemas.microsoft.com/office/drawing/2014/main" id="{5543282D-0A2A-2ECA-4E15-D0396932A3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4277" y="1076242"/>
            <a:ext cx="448495" cy="1104627"/>
          </a:xfrm>
          <a:prstGeom prst="rect">
            <a:avLst/>
          </a:prstGeom>
        </p:spPr>
      </p:pic>
      <p:pic>
        <p:nvPicPr>
          <p:cNvPr id="30" name="Picture 29" descr="A hand holding a cell phone&#10;&#10;Description automatically generated">
            <a:extLst>
              <a:ext uri="{FF2B5EF4-FFF2-40B4-BE49-F238E27FC236}">
                <a16:creationId xmlns:a16="http://schemas.microsoft.com/office/drawing/2014/main" id="{B96F275D-136A-C6DB-9F40-01E1A7BF8D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3761" y="2086296"/>
            <a:ext cx="1806750" cy="224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1124</TotalTime>
  <Words>253</Words>
  <Application>Microsoft Office PowerPoint</Application>
  <PresentationFormat>Skærmshow (16:9)</PresentationFormat>
  <Paragraphs>38</Paragraphs>
  <Slides>4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 Theme</vt:lpstr>
      <vt:lpstr>Strukturer for samarbejdet</vt:lpstr>
      <vt:lpstr>Strukturer for samarbejdet</vt:lpstr>
      <vt:lpstr>Strukturer for samarbejdet</vt:lpstr>
      <vt:lpstr>Strukturer for samarbejdet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Strukturer for samarbejdet</dc:title>
  <dc:creator>Lene Rose</dc:creator>
  <cp:lastModifiedBy>Malene Hedegaard</cp:lastModifiedBy>
  <cp:revision>16</cp:revision>
  <dcterms:created xsi:type="dcterms:W3CDTF">2025-11-13T14:10:45Z</dcterms:created>
  <dcterms:modified xsi:type="dcterms:W3CDTF">2025-11-24T09:33:27Z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2025-11-14T11:59:46Z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3794ece6-2759-4305-b0a5-d4c04a17afc6</vt:lpwstr>
  </property>
  <property fmtid="{D5CDD505-2E9C-101B-9397-08002B2CF9AE}" pid="7" name="MSIP_Label_defa4170-0d19-0005-0004-bc88714345d2_ActionId">
    <vt:lpwstr>c0ca0cde-2988-4259-b945-e6599e9a027e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