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63" r:id="rId3"/>
    <p:sldId id="264" r:id="rId4"/>
    <p:sldId id="257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 userDrawn="1">
          <p15:clr>
            <a:srgbClr val="A4A3A4"/>
          </p15:clr>
        </p15:guide>
        <p15:guide id="2" pos="363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1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194"/>
    <a:srgbClr val="000000"/>
    <a:srgbClr val="FCD8C3"/>
    <a:srgbClr val="E94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0"/>
    <p:restoredTop sz="94762"/>
  </p:normalViewPr>
  <p:slideViewPr>
    <p:cSldViewPr snapToGrid="0">
      <p:cViewPr varScale="1">
        <p:scale>
          <a:sx n="159" d="100"/>
          <a:sy n="159" d="100"/>
        </p:scale>
        <p:origin x="114" y="132"/>
      </p:cViewPr>
      <p:guideLst>
        <p:guide orient="horz" pos="758"/>
        <p:guide pos="363"/>
        <p:guide pos="2880"/>
        <p:guide orient="horz" pos="1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A0092-5B5D-4146-B15B-25242FB9D517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408BF-EF79-314B-AFCE-692EF0134EF9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9056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2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4324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3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4056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4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60551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408BF-EF79-314B-AFCE-692EF0134EF9}" type="slidenum">
              <a:rPr lang="en-DK" smtClean="0"/>
              <a:t>5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99764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5591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5395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5834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923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6542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4306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3150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1500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6723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3408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479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FFECA-FA9C-3947-A1E7-97AE8F06597C}" type="datetimeFigureOut">
              <a:rPr lang="en-DK" smtClean="0"/>
              <a:t>11/24/2025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F11B0-CAF4-3147-BBB3-9023B87CA242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684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Spilleregler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3704555"/>
            <a:ext cx="3955211" cy="124182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1600" dirty="0">
                <a:solidFill>
                  <a:srgbClr val="164194"/>
                </a:solidFill>
              </a:rPr>
              <a:t>Lokale partnerskaber om et godt ældreliv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400" dirty="0">
                <a:solidFill>
                  <a:srgbClr val="164194"/>
                </a:solidFill>
              </a:rPr>
              <a:t>I</a:t>
            </a:r>
            <a:r>
              <a:rPr lang="en-DK" sz="1400" dirty="0">
                <a:solidFill>
                  <a:srgbClr val="164194"/>
                </a:solidFill>
              </a:rPr>
              <a:t>nspiration og værktøjer 2025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EFC11-0BC0-8BDA-4241-F18306CF4512}"/>
              </a:ext>
            </a:extLst>
          </p:cNvPr>
          <p:cNvSpPr/>
          <p:nvPr/>
        </p:nvSpPr>
        <p:spPr>
          <a:xfrm>
            <a:off x="5387195" y="1235037"/>
            <a:ext cx="3312543" cy="3312543"/>
          </a:xfrm>
          <a:prstGeom prst="ellipse">
            <a:avLst/>
          </a:prstGeom>
          <a:solidFill>
            <a:srgbClr val="E94E1B">
              <a:alpha val="7921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4F913FE-0F42-66E5-8DE9-05F254BB2AA3}"/>
              </a:ext>
            </a:extLst>
          </p:cNvPr>
          <p:cNvSpPr/>
          <p:nvPr/>
        </p:nvSpPr>
        <p:spPr>
          <a:xfrm>
            <a:off x="7362642" y="1235037"/>
            <a:ext cx="3312543" cy="3312543"/>
          </a:xfrm>
          <a:prstGeom prst="ellipse">
            <a:avLst/>
          </a:prstGeom>
          <a:solidFill>
            <a:srgbClr val="E94E1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highlight>
                <a:srgbClr val="E94E1B"/>
              </a:highlight>
            </a:endParaRPr>
          </a:p>
        </p:txBody>
      </p:sp>
      <p:pic>
        <p:nvPicPr>
          <p:cNvPr id="10" name="Picture 9" descr="A blue and gold logo&#10;&#10;Description automatically generated">
            <a:extLst>
              <a:ext uri="{FF2B5EF4-FFF2-40B4-BE49-F238E27FC236}">
                <a16:creationId xmlns:a16="http://schemas.microsoft.com/office/drawing/2014/main" id="{C0319EBF-580C-8350-019A-1962206C4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22" y="4398003"/>
            <a:ext cx="1580270" cy="29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6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Spilleregler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6678552" cy="3019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Spilleregler gør det lettere at samarbejde, fordi de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skaber klarhed om, hvad vi kan forvente af hinanden. </a:t>
            </a:r>
          </a:p>
          <a:p>
            <a:pPr>
              <a:lnSpc>
                <a:spcPct val="120000"/>
              </a:lnSpc>
            </a:pP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 handler om enkle aftaler, der hjælper os,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når noget bliver svært. Det kan være, hvordan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håndterer uenigheder, hvordan vi kommunikerer,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eller hvordan vi sikrer, at alle føler sig hørt.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Kort sagt: regler, vi laver i medvind,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hjælper os i modvind.</a:t>
            </a:r>
          </a:p>
        </p:txBody>
      </p:sp>
      <p:pic>
        <p:nvPicPr>
          <p:cNvPr id="8" name="Picture 7" descr="A group of people with question marks&#10;&#10;Description automatically generated">
            <a:extLst>
              <a:ext uri="{FF2B5EF4-FFF2-40B4-BE49-F238E27FC236}">
                <a16:creationId xmlns:a16="http://schemas.microsoft.com/office/drawing/2014/main" id="{B0DF4204-F1E6-3AED-946D-7E85E6395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3298" y="2271750"/>
            <a:ext cx="2295525" cy="187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5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pic>
        <p:nvPicPr>
          <p:cNvPr id="15" name="Picture 14" descr="A cartoon of a person's face&#10;&#10;Description automatically generated">
            <a:extLst>
              <a:ext uri="{FF2B5EF4-FFF2-40B4-BE49-F238E27FC236}">
                <a16:creationId xmlns:a16="http://schemas.microsoft.com/office/drawing/2014/main" id="{69748924-46B5-FF56-CA88-1BCDF0D05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070023" y="337208"/>
            <a:ext cx="3379706" cy="18574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Spilleregler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7612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Et par små dilemmaer kan gøre det tydeligt, </a:t>
            </a:r>
            <a:b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hvorfor spilleregler er nyttige: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AB0BCC-7B78-F685-31B0-10BAF1C31EB8}"/>
              </a:ext>
            </a:extLst>
          </p:cNvPr>
          <p:cNvSpPr txBox="1"/>
          <p:nvPr/>
        </p:nvSpPr>
        <p:spPr>
          <a:xfrm>
            <a:off x="4920136" y="2246548"/>
            <a:ext cx="3627870" cy="2028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DK" sz="14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Hvad gør vi, når vi står midt i en konflikt? Taler vi om det i fællesskab, eller tager vi det mellem de enkelte parter?</a:t>
            </a:r>
            <a:endParaRPr lang="en-DK" sz="14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DK" sz="14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n-DK" sz="14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Hvordan beslutter vi, hvilke idéer eller aktiviteter, der får</a:t>
            </a:r>
            <a:r>
              <a:rPr lang="en-DK" sz="1400" dirty="0">
                <a:solidFill>
                  <a:srgbClr val="164194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DK" sz="14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ressourcer, og hvilke </a:t>
            </a:r>
          </a:p>
          <a:p>
            <a:pPr>
              <a:lnSpc>
                <a:spcPct val="110000"/>
              </a:lnSpc>
            </a:pPr>
            <a:r>
              <a:rPr lang="en-DK" sz="14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der må vente?</a:t>
            </a:r>
            <a:endParaRPr lang="en-DK" sz="14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DK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252457-2797-02FE-E8BB-6FF2349C5A5F}"/>
              </a:ext>
            </a:extLst>
          </p:cNvPr>
          <p:cNvSpPr txBox="1"/>
          <p:nvPr/>
        </p:nvSpPr>
        <p:spPr>
          <a:xfrm>
            <a:off x="495094" y="2238384"/>
            <a:ext cx="3627870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DK" sz="14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Hvad gør vi, hvis vi er uenige om, hvad der er vigtigst at bruge kræfter på?</a:t>
            </a:r>
            <a:endParaRPr lang="en-DK" sz="14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DK" sz="14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0000"/>
              </a:lnSpc>
            </a:pPr>
            <a:r>
              <a:rPr lang="en-DK" sz="1400" i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Hvordan håndterer vi det, hvis én aktør føler sig overhørt eller presset til at løse mere, end de kan?</a:t>
            </a:r>
            <a:endParaRPr lang="en-DK" sz="14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DK" dirty="0"/>
          </a:p>
        </p:txBody>
      </p:sp>
      <p:pic>
        <p:nvPicPr>
          <p:cNvPr id="13" name="Picture 12" descr="An orange object with black background&#10;&#10;Description automatically generated">
            <a:extLst>
              <a:ext uri="{FF2B5EF4-FFF2-40B4-BE49-F238E27FC236}">
                <a16:creationId xmlns:a16="http://schemas.microsoft.com/office/drawing/2014/main" id="{19572400-9949-B6FD-8A4B-89357020E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5321" y="239327"/>
            <a:ext cx="555062" cy="136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00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Spilleregler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76120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Eksempel på spilleregler: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252457-2797-02FE-E8BB-6FF2349C5A5F}"/>
              </a:ext>
            </a:extLst>
          </p:cNvPr>
          <p:cNvSpPr txBox="1"/>
          <p:nvPr/>
        </p:nvSpPr>
        <p:spPr>
          <a:xfrm>
            <a:off x="495093" y="1552587"/>
            <a:ext cx="6101649" cy="280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svarer altid hinanden, også hvis svaret er,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 vi ikke har tid til at hjælpe.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er nærværende til stede, ingen mobiler.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siger tingene åbent og direkte med respekt.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stiller nysgerrige spørgsmål ved hvert møde.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bakker hinanden op og taler hinanden op,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også når nogen ikke er i rummet.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prioriterer i fællesskab, når ressourcerne er knappe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og siger højt, hvad vi ikke kan nå.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 siger til, når en opgave eller forventning bliver for stor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og hjælper hinanden med at finde løsninger.</a:t>
            </a:r>
          </a:p>
          <a:p>
            <a:endParaRPr lang="en-DK" dirty="0"/>
          </a:p>
        </p:txBody>
      </p:sp>
      <p:pic>
        <p:nvPicPr>
          <p:cNvPr id="20" name="Picture 19" descr="A blue and black object&#10;&#10;Description automatically generated with medium confidence">
            <a:extLst>
              <a:ext uri="{FF2B5EF4-FFF2-40B4-BE49-F238E27FC236}">
                <a16:creationId xmlns:a16="http://schemas.microsoft.com/office/drawing/2014/main" id="{66D6F615-F3EF-6703-5409-155C18BC7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321" y="928622"/>
            <a:ext cx="3822700" cy="1841500"/>
          </a:xfrm>
          <a:prstGeom prst="rect">
            <a:avLst/>
          </a:prstGeom>
        </p:spPr>
      </p:pic>
      <p:pic>
        <p:nvPicPr>
          <p:cNvPr id="18" name="Picture 17" descr="An orange object with black background&#10;&#10;Description automatically generated">
            <a:extLst>
              <a:ext uri="{FF2B5EF4-FFF2-40B4-BE49-F238E27FC236}">
                <a16:creationId xmlns:a16="http://schemas.microsoft.com/office/drawing/2014/main" id="{A92D8BB5-AC1D-0B4B-5EA9-B6921703EF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5321" y="239327"/>
            <a:ext cx="555062" cy="136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D58114-27B9-23AE-3B19-03D2083F32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D8C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 dirty="0">
              <a:solidFill>
                <a:srgbClr val="FCD8C3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572308-B480-4F43-001B-EEE0BE7F4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766" y="327306"/>
            <a:ext cx="6858000" cy="1016648"/>
          </a:xfrm>
        </p:spPr>
        <p:txBody>
          <a:bodyPr anchor="t">
            <a:normAutofit/>
          </a:bodyPr>
          <a:lstStyle/>
          <a:p>
            <a:pPr algn="l"/>
            <a:r>
              <a:rPr lang="en-DK" sz="3000" dirty="0">
                <a:solidFill>
                  <a:srgbClr val="16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Spilleregler for samarbejdet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1F780-8357-F583-A30E-43C9B88F6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6" y="4816194"/>
            <a:ext cx="5430328" cy="193222"/>
          </a:xfrm>
        </p:spPr>
        <p:txBody>
          <a:bodyPr anchor="b"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DK" sz="800" dirty="0">
                <a:solidFill>
                  <a:srgbClr val="164194"/>
                </a:solidFill>
              </a:rPr>
              <a:t>ÆLDREMINISTERIET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97EFB-CCF3-F1D2-A987-EDB46B6D50C6}"/>
              </a:ext>
            </a:extLst>
          </p:cNvPr>
          <p:cNvSpPr txBox="1"/>
          <p:nvPr/>
        </p:nvSpPr>
        <p:spPr>
          <a:xfrm>
            <a:off x="495094" y="1130986"/>
            <a:ext cx="7612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4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Sådan kan I lave spilleregler (ca. 30 min.)</a:t>
            </a:r>
            <a:endParaRPr lang="en-DK" sz="14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252457-2797-02FE-E8BB-6FF2349C5A5F}"/>
              </a:ext>
            </a:extLst>
          </p:cNvPr>
          <p:cNvSpPr txBox="1"/>
          <p:nvPr/>
        </p:nvSpPr>
        <p:spPr>
          <a:xfrm>
            <a:off x="495093" y="1552587"/>
            <a:ext cx="7048707" cy="301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DK" sz="12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1. Fælles brainstorm (10 min.)</a:t>
            </a:r>
            <a:endParaRPr lang="en-DK" sz="12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Alle byder ind med forslag til spilleregler.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 skrives op på en planche.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2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2. </a:t>
            </a:r>
            <a:r>
              <a:rPr lang="en-DK" sz="12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Udvælgelse (10 min.</a:t>
            </a: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Hver deltager markerer de 3 spilleregler, de synes er vigtigst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(fx med klistermærker, hvis ikke I har klistermærker,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kan deltagerne markere med et kryds eller en stjerne).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Vælg 4-6 regler, der bliver det fælles grundlag.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DK" sz="12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3. </a:t>
            </a:r>
            <a:r>
              <a:rPr lang="en-DK" sz="1200" b="1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Opsamling (5 min.)</a:t>
            </a:r>
            <a:endParaRPr lang="en-DK" sz="1200" dirty="0">
              <a:solidFill>
                <a:srgbClr val="164194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Læs de valgte regler højt, og aftal, at de altid hænger synligt </a:t>
            </a:r>
            <a:b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DK" sz="1200" dirty="0">
                <a:solidFill>
                  <a:srgbClr val="164194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ved møderne. Beslut også, at de kan justeres efter behov.</a:t>
            </a:r>
          </a:p>
          <a:p>
            <a:endParaRPr lang="en-DK" dirty="0"/>
          </a:p>
        </p:txBody>
      </p:sp>
      <p:pic>
        <p:nvPicPr>
          <p:cNvPr id="9" name="Picture 8" descr="A group of people in orange&#10;&#10;Description automatically generated">
            <a:extLst>
              <a:ext uri="{FF2B5EF4-FFF2-40B4-BE49-F238E27FC236}">
                <a16:creationId xmlns:a16="http://schemas.microsoft.com/office/drawing/2014/main" id="{B219B7F0-4445-8DB2-3031-89A42F60C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221041" y="2829414"/>
            <a:ext cx="3239861" cy="167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16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</TotalTime>
  <Words>456</Words>
  <Application>Microsoft Office PowerPoint</Application>
  <PresentationFormat>Skærmshow (16:9)</PresentationFormat>
  <Paragraphs>40</Paragraphs>
  <Slides>5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Spilleregler for samarbejdet</vt:lpstr>
      <vt:lpstr>Spilleregler for samarbejdet</vt:lpstr>
      <vt:lpstr>Spilleregler for samarbejdet</vt:lpstr>
      <vt:lpstr>Spilleregler for samarbejdet</vt:lpstr>
      <vt:lpstr>Spilleregler for samarbejdet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Spilleregler for samarbejdet</dc:title>
  <dc:creator>Lene Rose</dc:creator>
  <cp:lastModifiedBy>Malene Hedegaard</cp:lastModifiedBy>
  <cp:revision>11</cp:revision>
  <dcterms:created xsi:type="dcterms:W3CDTF">2025-11-13T14:10:45Z</dcterms:created>
  <dcterms:modified xsi:type="dcterms:W3CDTF">2025-11-24T09:33:11Z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2025-11-20T15:49:20Z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3794ece6-2759-4305-b0a5-d4c04a17afc6</vt:lpwstr>
  </property>
  <property fmtid="{D5CDD505-2E9C-101B-9397-08002B2CF9AE}" pid="7" name="MSIP_Label_defa4170-0d19-0005-0004-bc88714345d2_ActionId">
    <vt:lpwstr>4f707dd3-6fb7-4614-8863-b747819c2931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