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60" r:id="rId2"/>
    <p:sldId id="259" r:id="rId3"/>
    <p:sldId id="256" r:id="rId4"/>
    <p:sldId id="257" r:id="rId5"/>
    <p:sldId id="258" r:id="rId6"/>
  </p:sldIdLst>
  <p:sldSz cx="12192000" cy="6858000"/>
  <p:notesSz cx="6858000" cy="9144000"/>
  <p:defaultTextStyle>
    <a:defPPr marL="0" marR="0" indent="0" algn="l" defTabSz="4572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9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22860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45720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68580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91440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114300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137160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160020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182880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5F1"/>
    <a:srgbClr val="FCD8C4"/>
    <a:srgbClr val="E94E1B"/>
    <a:srgbClr val="000000"/>
    <a:srgbClr val="164194"/>
    <a:srgbClr val="8F96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069"/>
    <p:restoredTop sz="94694"/>
  </p:normalViewPr>
  <p:slideViewPr>
    <p:cSldViewPr snapToGrid="0">
      <p:cViewPr varScale="1">
        <p:scale>
          <a:sx n="113" d="100"/>
          <a:sy n="113" d="100"/>
        </p:scale>
        <p:origin x="84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9" name="Shape 16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1pPr>
    <a:lvl2pPr indent="114300"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2pPr>
    <a:lvl3pPr indent="228600"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3pPr>
    <a:lvl4pPr indent="342900"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4pPr>
    <a:lvl5pPr indent="457200"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5pPr>
    <a:lvl6pPr indent="571500"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6pPr>
    <a:lvl7pPr indent="685800"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7pPr>
    <a:lvl8pPr indent="800100"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8pPr>
    <a:lvl9pPr indent="914400"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K" dirty="0"/>
          </a:p>
        </p:txBody>
      </p:sp>
    </p:spTree>
    <p:extLst>
      <p:ext uri="{BB962C8B-B14F-4D97-AF65-F5344CB8AC3E}">
        <p14:creationId xmlns:p14="http://schemas.microsoft.com/office/powerpoint/2010/main" val="37765786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K" dirty="0"/>
          </a:p>
        </p:txBody>
      </p:sp>
    </p:spTree>
    <p:extLst>
      <p:ext uri="{BB962C8B-B14F-4D97-AF65-F5344CB8AC3E}">
        <p14:creationId xmlns:p14="http://schemas.microsoft.com/office/powerpoint/2010/main" val="7566576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K" dirty="0"/>
          </a:p>
        </p:txBody>
      </p:sp>
    </p:spTree>
    <p:extLst>
      <p:ext uri="{BB962C8B-B14F-4D97-AF65-F5344CB8AC3E}">
        <p14:creationId xmlns:p14="http://schemas.microsoft.com/office/powerpoint/2010/main" val="33580486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K" dirty="0"/>
          </a:p>
        </p:txBody>
      </p:sp>
    </p:spTree>
    <p:extLst>
      <p:ext uri="{BB962C8B-B14F-4D97-AF65-F5344CB8AC3E}">
        <p14:creationId xmlns:p14="http://schemas.microsoft.com/office/powerpoint/2010/main" val="1451596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rfatter og dato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0" y="592993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Forfatter og dato</a:t>
            </a:r>
          </a:p>
        </p:txBody>
      </p:sp>
      <p:sp>
        <p:nvSpPr>
          <p:cNvPr id="12" name="Titel på præsentation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5"/>
            <a:ext cx="10985502" cy="2324101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Titel på præsentation</a:t>
            </a:r>
          </a:p>
        </p:txBody>
      </p:sp>
      <p:sp>
        <p:nvSpPr>
          <p:cNvPr id="13" name="Brødtekst, niveau et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1" y="3611595"/>
            <a:ext cx="10985501" cy="952501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Undertitel på præsentation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Lysbilled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itel på lysbilled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7475"/>
          </a:xfrm>
          <a:prstGeom prst="rect">
            <a:avLst/>
          </a:prstGeom>
        </p:spPr>
        <p:txBody>
          <a:bodyPr/>
          <a:lstStyle/>
          <a:p>
            <a:r>
              <a:t>Titel på lysbillede</a:t>
            </a:r>
          </a:p>
        </p:txBody>
      </p:sp>
      <p:sp>
        <p:nvSpPr>
          <p:cNvPr id="100" name="Undertitel på lysbilled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Undertitel på lysbillede</a:t>
            </a:r>
          </a:p>
        </p:txBody>
      </p:sp>
      <p:sp>
        <p:nvSpPr>
          <p:cNvPr id="101" name="Lysbilled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agsord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itel på dagsorden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7550"/>
          </a:xfrm>
          <a:prstGeom prst="rect">
            <a:avLst/>
          </a:prstGeom>
        </p:spPr>
        <p:txBody>
          <a:bodyPr/>
          <a:lstStyle/>
          <a:p>
            <a:r>
              <a:t>Titel på dagsorden</a:t>
            </a:r>
          </a:p>
        </p:txBody>
      </p:sp>
      <p:sp>
        <p:nvSpPr>
          <p:cNvPr id="109" name="Undertitel på dagsorde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Undertitel på dagsorden</a:t>
            </a:r>
          </a:p>
        </p:txBody>
      </p:sp>
      <p:sp>
        <p:nvSpPr>
          <p:cNvPr id="110" name="Brødtekst, niveau et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1pPr>
            <a:lvl2pPr marL="0" indent="2286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2pPr>
            <a:lvl3pPr marL="0" indent="4572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3pPr>
            <a:lvl4pPr marL="0" indent="6858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4pPr>
            <a:lvl5pPr marL="0" indent="9144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5pPr>
          </a:lstStyle>
          <a:p>
            <a:r>
              <a:t>Emner på dagsorden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1" name="Lysbilled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Udm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rødtekst, niveau et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460422"/>
            <a:ext cx="10985500" cy="1937157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2286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6858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Udmelding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9" name="Lysbilled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akta – stor stør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Brødtekst, niveau et…"/>
          <p:cNvSpPr txBox="1">
            <a:spLocks noGrp="1"/>
          </p:cNvSpPr>
          <p:nvPr>
            <p:ph type="body" idx="1" hasCustomPrompt="1"/>
          </p:nvPr>
        </p:nvSpPr>
        <p:spPr>
          <a:xfrm>
            <a:off x="603250" y="537964"/>
            <a:ext cx="10985500" cy="3620792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1pPr>
            <a:lvl2pPr marL="0" indent="2286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2pPr>
            <a:lvl3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3pPr>
            <a:lvl4pPr marL="0" indent="6858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4pPr>
            <a:lvl5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5pPr>
          </a:lstStyle>
          <a:p>
            <a:r>
              <a:t>100 %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7" name="Info om fakt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4131090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Info om fakta</a:t>
            </a:r>
          </a:p>
        </p:txBody>
      </p:sp>
      <p:sp>
        <p:nvSpPr>
          <p:cNvPr id="128" name="Lysbilled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ilskrivels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5012" y="5337727"/>
            <a:ext cx="10100026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Tilskrivelse</a:t>
            </a:r>
          </a:p>
        </p:txBody>
      </p:sp>
      <p:sp>
        <p:nvSpPr>
          <p:cNvPr id="136" name="Brødtekst, niveau et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876962" y="2469930"/>
            <a:ext cx="10438077" cy="1918140"/>
          </a:xfrm>
          <a:prstGeom prst="rect">
            <a:avLst/>
          </a:prstGeom>
        </p:spPr>
        <p:txBody>
          <a:bodyPr/>
          <a:lstStyle>
            <a:lvl1pPr marL="319462" indent="-2349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319462" indent="-63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319462" indent="2222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319462" indent="4508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319462" indent="6794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“Vigtigt citat”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7" name="Lysbilled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3 pr. 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kål med salat, stegte ris, kogte æg og spisepinde"/>
          <p:cNvSpPr>
            <a:spLocks noGrp="1"/>
          </p:cNvSpPr>
          <p:nvPr>
            <p:ph type="pic" sz="quarter" idx="21"/>
          </p:nvPr>
        </p:nvSpPr>
        <p:spPr>
          <a:xfrm>
            <a:off x="7880350" y="508000"/>
            <a:ext cx="3719550" cy="297483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5" name="Skål med laksefrikadeller, salat og hummus "/>
          <p:cNvSpPr>
            <a:spLocks noGrp="1"/>
          </p:cNvSpPr>
          <p:nvPr>
            <p:ph type="pic" sz="half" idx="22"/>
          </p:nvPr>
        </p:nvSpPr>
        <p:spPr>
          <a:xfrm>
            <a:off x="6750050" y="1989138"/>
            <a:ext cx="5219700" cy="607509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6" name="Skål med pappardellepasta med persillesmør, ristede hasselnødder og revet parmasanost"/>
          <p:cNvSpPr>
            <a:spLocks noGrp="1"/>
          </p:cNvSpPr>
          <p:nvPr>
            <p:ph type="pic" idx="23"/>
          </p:nvPr>
        </p:nvSpPr>
        <p:spPr>
          <a:xfrm>
            <a:off x="-69850" y="247650"/>
            <a:ext cx="8305800" cy="622935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7" name="Lysbilled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kål med salat, stegte ris, kogte æg og spisepinde"/>
          <p:cNvSpPr>
            <a:spLocks noGrp="1"/>
          </p:cNvSpPr>
          <p:nvPr>
            <p:ph type="pic" idx="21"/>
          </p:nvPr>
        </p:nvSpPr>
        <p:spPr>
          <a:xfrm>
            <a:off x="-666750" y="-2762250"/>
            <a:ext cx="13525500" cy="108204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55" name="Lysbilled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Lysbilled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og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doer og lime"/>
          <p:cNvSpPr>
            <a:spLocks noGrp="1"/>
          </p:cNvSpPr>
          <p:nvPr>
            <p:ph type="pic" idx="21"/>
          </p:nvPr>
        </p:nvSpPr>
        <p:spPr>
          <a:xfrm>
            <a:off x="-577850" y="-647700"/>
            <a:ext cx="13373100" cy="800946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Titel på præsentation"/>
          <p:cNvSpPr txBox="1">
            <a:spLocks noGrp="1"/>
          </p:cNvSpPr>
          <p:nvPr>
            <p:ph type="title" hasCustomPrompt="1"/>
          </p:nvPr>
        </p:nvSpPr>
        <p:spPr>
          <a:xfrm>
            <a:off x="603250" y="3562350"/>
            <a:ext cx="10985500" cy="2324100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Titel på præsentation</a:t>
            </a:r>
          </a:p>
        </p:txBody>
      </p:sp>
      <p:sp>
        <p:nvSpPr>
          <p:cNvPr id="23" name="Forfatter og dato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03845" y="553069"/>
            <a:ext cx="10984311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Forfatter og dato</a:t>
            </a:r>
          </a:p>
        </p:txBody>
      </p:sp>
      <p:sp>
        <p:nvSpPr>
          <p:cNvPr id="24" name="Brødtekst, niveau et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5804955"/>
            <a:ext cx="10985500" cy="558476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Undertitel på præsentation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Lysbilled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og foto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kål med laksefrikadeller, salat og hummus"/>
          <p:cNvSpPr>
            <a:spLocks noGrp="1"/>
          </p:cNvSpPr>
          <p:nvPr>
            <p:ph type="pic" idx="21"/>
          </p:nvPr>
        </p:nvSpPr>
        <p:spPr>
          <a:xfrm>
            <a:off x="5486400" y="-101600"/>
            <a:ext cx="6072419" cy="706755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Titel på lysbillede"/>
          <p:cNvSpPr txBox="1">
            <a:spLocks noGrp="1"/>
          </p:cNvSpPr>
          <p:nvPr>
            <p:ph type="title" hasCustomPrompt="1"/>
          </p:nvPr>
        </p:nvSpPr>
        <p:spPr>
          <a:xfrm>
            <a:off x="603250" y="635000"/>
            <a:ext cx="4889500" cy="2941137"/>
          </a:xfrm>
          <a:prstGeom prst="rect">
            <a:avLst/>
          </a:prstGeom>
        </p:spPr>
        <p:txBody>
          <a:bodyPr anchor="b"/>
          <a:lstStyle/>
          <a:p>
            <a:r>
              <a:t>Titel på lysbillede</a:t>
            </a:r>
          </a:p>
        </p:txBody>
      </p:sp>
      <p:sp>
        <p:nvSpPr>
          <p:cNvPr id="34" name="Brødtekst, niveau et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3530288"/>
            <a:ext cx="4889500" cy="2692712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Undertitel på lysbillede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Lysbillednummer"/>
          <p:cNvSpPr txBox="1">
            <a:spLocks noGrp="1"/>
          </p:cNvSpPr>
          <p:nvPr>
            <p:ph type="sldNum" sz="quarter" idx="2"/>
          </p:nvPr>
        </p:nvSpPr>
        <p:spPr>
          <a:xfrm>
            <a:off x="5979063" y="6488825"/>
            <a:ext cx="227627" cy="24109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og pun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el på lysbilled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 på lysbillede</a:t>
            </a:r>
          </a:p>
        </p:txBody>
      </p:sp>
      <p:sp>
        <p:nvSpPr>
          <p:cNvPr id="43" name="Undertitel på lysbilled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Undertitel på lysbillede</a:t>
            </a:r>
          </a:p>
        </p:txBody>
      </p:sp>
      <p:sp>
        <p:nvSpPr>
          <p:cNvPr id="44" name="Brødtekst, niveau et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Punktopstillet tekst på lysbillede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Lysbilled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nktte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rødtekst, niveau et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Punktopstillet tekst på lysbillede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Lysbilled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, punkter og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Undertitel på lysbilled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4889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Undertitel på lysbillede</a:t>
            </a:r>
          </a:p>
        </p:txBody>
      </p:sp>
      <p:sp>
        <p:nvSpPr>
          <p:cNvPr id="61" name="Brødtekst, niveau et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124252"/>
            <a:ext cx="4889500" cy="4128315"/>
          </a:xfrm>
          <a:prstGeom prst="rect">
            <a:avLst/>
          </a:prstGeom>
        </p:spPr>
        <p:txBody>
          <a:bodyPr/>
          <a:lstStyle/>
          <a:p>
            <a:r>
              <a:t>Punktopstillet tekst på lysbillede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Skål med pappardellepasta med persillesmør, ristede hasselnødder og revet parmasanost"/>
          <p:cNvSpPr>
            <a:spLocks noGrp="1"/>
          </p:cNvSpPr>
          <p:nvPr>
            <p:ph type="pic" idx="22"/>
          </p:nvPr>
        </p:nvSpPr>
        <p:spPr>
          <a:xfrm>
            <a:off x="6096000" y="-203633"/>
            <a:ext cx="5458437" cy="727791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Titel på lysbilled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4889500" cy="717550"/>
          </a:xfrm>
          <a:prstGeom prst="rect">
            <a:avLst/>
          </a:prstGeom>
        </p:spPr>
        <p:txBody>
          <a:bodyPr/>
          <a:lstStyle/>
          <a:p>
            <a:r>
              <a:t>Titel på lysbillede</a:t>
            </a:r>
          </a:p>
        </p:txBody>
      </p:sp>
      <p:sp>
        <p:nvSpPr>
          <p:cNvPr id="64" name="Lysbilled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, punkter og livevideo – li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Undertitel på lysbilled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4889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Undertitel på lysbillede</a:t>
            </a:r>
          </a:p>
        </p:txBody>
      </p:sp>
      <p:sp>
        <p:nvSpPr>
          <p:cNvPr id="72" name="Brødtekst, niveau et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124252"/>
            <a:ext cx="4889500" cy="4128315"/>
          </a:xfrm>
          <a:prstGeom prst="rect">
            <a:avLst/>
          </a:prstGeom>
        </p:spPr>
        <p:txBody>
          <a:bodyPr/>
          <a:lstStyle/>
          <a:p>
            <a:r>
              <a:t>Punktopstillet tekst på lysbillede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3" name="Titel på lysbilled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4889500" cy="717550"/>
          </a:xfrm>
          <a:prstGeom prst="rect">
            <a:avLst/>
          </a:prstGeom>
        </p:spPr>
        <p:txBody>
          <a:bodyPr/>
          <a:lstStyle/>
          <a:p>
            <a:r>
              <a:t>Titel på lysbillede</a:t>
            </a:r>
          </a:p>
        </p:txBody>
      </p:sp>
      <p:sp>
        <p:nvSpPr>
          <p:cNvPr id="74" name="Lysbilled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, punkter og livevideo – s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Undertitel på lysbilled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4889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Undertitel på lysbillede</a:t>
            </a:r>
          </a:p>
        </p:txBody>
      </p:sp>
      <p:sp>
        <p:nvSpPr>
          <p:cNvPr id="82" name="Brødtekst, niveau et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124252"/>
            <a:ext cx="4889500" cy="4128315"/>
          </a:xfrm>
          <a:prstGeom prst="rect">
            <a:avLst/>
          </a:prstGeom>
        </p:spPr>
        <p:txBody>
          <a:bodyPr/>
          <a:lstStyle/>
          <a:p>
            <a:r>
              <a:t>Punktopstillet tekst på lysbillede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3" name="Titel på lysbilled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4889500" cy="717550"/>
          </a:xfrm>
          <a:prstGeom prst="rect">
            <a:avLst/>
          </a:prstGeom>
        </p:spPr>
        <p:txBody>
          <a:bodyPr/>
          <a:lstStyle/>
          <a:p>
            <a:r>
              <a:t>Titel på lysbillede</a:t>
            </a:r>
          </a:p>
        </p:txBody>
      </p:sp>
      <p:sp>
        <p:nvSpPr>
          <p:cNvPr id="84" name="Lysbilled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fsn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el på afsnit"/>
          <p:cNvSpPr txBox="1">
            <a:spLocks noGrp="1"/>
          </p:cNvSpPr>
          <p:nvPr>
            <p:ph type="title" hasCustomPrompt="1"/>
          </p:nvPr>
        </p:nvSpPr>
        <p:spPr>
          <a:xfrm>
            <a:off x="603248" y="2266950"/>
            <a:ext cx="10985502" cy="2324100"/>
          </a:xfrm>
          <a:prstGeom prst="rect">
            <a:avLst/>
          </a:prstGeom>
        </p:spPr>
        <p:txBody>
          <a:bodyPr anchor="ctr"/>
          <a:lstStyle>
            <a:lvl1pPr>
              <a:defRPr sz="5800" b="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Titel på afsnit</a:t>
            </a:r>
          </a:p>
        </p:txBody>
      </p:sp>
      <p:sp>
        <p:nvSpPr>
          <p:cNvPr id="92" name="Lysbillednummer"/>
          <p:cNvSpPr txBox="1">
            <a:spLocks noGrp="1"/>
          </p:cNvSpPr>
          <p:nvPr>
            <p:ph type="sldNum" sz="quarter" idx="2"/>
          </p:nvPr>
        </p:nvSpPr>
        <p:spPr>
          <a:xfrm>
            <a:off x="5979063" y="6488825"/>
            <a:ext cx="227627" cy="24109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på lysbilled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65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Titel på lysbillede</a:t>
            </a:r>
          </a:p>
        </p:txBody>
      </p:sp>
      <p:sp>
        <p:nvSpPr>
          <p:cNvPr id="3" name="Brødtekst, niveau et…"/>
          <p:cNvSpPr txBox="1">
            <a:spLocks noGrp="1"/>
          </p:cNvSpPr>
          <p:nvPr>
            <p:ph type="body" idx="1" hasCustomPrompt="1"/>
          </p:nvPr>
        </p:nvSpPr>
        <p:spPr>
          <a:xfrm>
            <a:off x="603250" y="2124252"/>
            <a:ext cx="10985500" cy="4128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Punktopstillet tekst på lysbillede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Lysbillednummer"/>
          <p:cNvSpPr txBox="1">
            <a:spLocks noGrp="1"/>
          </p:cNvSpPr>
          <p:nvPr>
            <p:ph type="sldNum" sz="quarter" idx="2"/>
          </p:nvPr>
        </p:nvSpPr>
        <p:spPr>
          <a:xfrm>
            <a:off x="5979063" y="6486708"/>
            <a:ext cx="227627" cy="241092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292100">
              <a:lnSpc>
                <a:spcPct val="100000"/>
              </a:lnSpc>
              <a:spcBef>
                <a:spcPts val="0"/>
              </a:spcBef>
              <a:defRPr sz="900"/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ransition spd="med"/>
  <p:txStyles>
    <p:titleStyle>
      <a:lvl1pPr marL="0" marR="0" indent="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3048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6096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9144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12192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15240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18288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21336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24384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27432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1FFB73E6-4C22-E4EC-A352-2E3EE5C4180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CD8C4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DK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F6399E9A-728A-6CAE-BB71-4122F9BFF7A0}"/>
              </a:ext>
            </a:extLst>
          </p:cNvPr>
          <p:cNvSpPr txBox="1"/>
          <p:nvPr/>
        </p:nvSpPr>
        <p:spPr>
          <a:xfrm>
            <a:off x="632401" y="500215"/>
            <a:ext cx="10927199" cy="155068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>
              <a:buNone/>
            </a:pPr>
            <a:r>
              <a:rPr lang="da-DK" sz="30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4 dialogrum: </a:t>
            </a:r>
            <a:br>
              <a:rPr lang="da-DK" sz="30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30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værktøj til fokuserede møder</a:t>
            </a:r>
          </a:p>
          <a:p>
            <a:pPr>
              <a:buNone/>
            </a:pPr>
            <a:br>
              <a:rPr lang="da-DK" sz="12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a-DK" sz="1200" dirty="0">
              <a:solidFill>
                <a:srgbClr val="1641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152C1C9-E834-211B-17B0-0A4BE8F0FCA9}"/>
              </a:ext>
            </a:extLst>
          </p:cNvPr>
          <p:cNvSpPr/>
          <p:nvPr/>
        </p:nvSpPr>
        <p:spPr>
          <a:xfrm>
            <a:off x="7107137" y="1240969"/>
            <a:ext cx="4731387" cy="4731387"/>
          </a:xfrm>
          <a:prstGeom prst="ellipse">
            <a:avLst/>
          </a:prstGeom>
          <a:solidFill>
            <a:srgbClr val="E94E1B">
              <a:alpha val="7921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BE04087-1996-6C91-BCF4-71C0254D9A54}"/>
              </a:ext>
            </a:extLst>
          </p:cNvPr>
          <p:cNvSpPr/>
          <p:nvPr/>
        </p:nvSpPr>
        <p:spPr>
          <a:xfrm>
            <a:off x="9839655" y="1240969"/>
            <a:ext cx="4731387" cy="4731387"/>
          </a:xfrm>
          <a:prstGeom prst="ellipse">
            <a:avLst/>
          </a:prstGeom>
          <a:solidFill>
            <a:srgbClr val="E94E1B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 dirty="0">
              <a:highlight>
                <a:srgbClr val="E94E1B"/>
              </a:highlight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9182735A-8A09-DE3D-5DD2-FC70C1259CCE}"/>
              </a:ext>
            </a:extLst>
          </p:cNvPr>
          <p:cNvSpPr txBox="1">
            <a:spLocks/>
          </p:cNvSpPr>
          <p:nvPr/>
        </p:nvSpPr>
        <p:spPr>
          <a:xfrm>
            <a:off x="444262" y="4797897"/>
            <a:ext cx="4640602" cy="14570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>
            <a:lvl1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50" b="1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1pPr>
            <a:lvl2pPr marL="0" marR="0" indent="22860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50" b="1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0" marR="0" indent="45720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50" b="1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3pPr>
            <a:lvl4pPr marL="0" marR="0" indent="68580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50" b="1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0" marR="0" indent="91440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50" b="1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1828800" marR="0" indent="-304800" algn="l" defTabSz="1219169" rtl="0" latinLnBrk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2133600" marR="0" indent="-304800" algn="l" defTabSz="1219169" rtl="0" latinLnBrk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2438400" marR="0" indent="-304800" algn="l" defTabSz="1219169" rtl="0" latinLnBrk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2743200" marR="0" indent="-304800" algn="l" defTabSz="1219169" rtl="0" latinLnBrk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hangingPunct="1"/>
            <a:r>
              <a:rPr lang="en-DK" sz="1800" b="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Lokale partnerskaber om et godt ældreliv</a:t>
            </a:r>
          </a:p>
          <a:p>
            <a:pPr hangingPunct="1"/>
            <a:r>
              <a:rPr lang="en-GB" sz="1600" b="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DK" sz="1600" b="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nspiration og værktøjer 2025</a:t>
            </a:r>
          </a:p>
        </p:txBody>
      </p:sp>
      <p:pic>
        <p:nvPicPr>
          <p:cNvPr id="2" name="Picture 1" descr="A blue and gold logo&#10;&#10;Description automatically generated">
            <a:extLst>
              <a:ext uri="{FF2B5EF4-FFF2-40B4-BE49-F238E27FC236}">
                <a16:creationId xmlns:a16="http://schemas.microsoft.com/office/drawing/2014/main" id="{B4FC2568-9A8A-62B3-8AF0-7BBBA3DF11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301" y="5631504"/>
            <a:ext cx="1844613" cy="340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412374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DCFDC27-6C4A-D9B2-4E66-5C32EA2BB36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5F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DK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" name="Tekstfelt 2">
            <a:extLst>
              <a:ext uri="{FF2B5EF4-FFF2-40B4-BE49-F238E27FC236}">
                <a16:creationId xmlns:a16="http://schemas.microsoft.com/office/drawing/2014/main" id="{5F84102D-355B-6B00-1B43-A6BF428D57B8}"/>
              </a:ext>
            </a:extLst>
          </p:cNvPr>
          <p:cNvSpPr txBox="1"/>
          <p:nvPr/>
        </p:nvSpPr>
        <p:spPr>
          <a:xfrm>
            <a:off x="632401" y="500215"/>
            <a:ext cx="10927199" cy="155068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>
              <a:buNone/>
            </a:pPr>
            <a:r>
              <a:rPr lang="da-DK" sz="30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4 dialogrum: </a:t>
            </a:r>
            <a:br>
              <a:rPr lang="da-DK" sz="30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30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værktøj til fokuserede møder</a:t>
            </a:r>
          </a:p>
          <a:p>
            <a:pPr>
              <a:buNone/>
            </a:pPr>
            <a:br>
              <a:rPr lang="da-DK" sz="12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a-DK" sz="1200" dirty="0">
              <a:solidFill>
                <a:srgbClr val="1641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F6399E9A-728A-6CAE-BB71-4122F9BFF7A0}"/>
              </a:ext>
            </a:extLst>
          </p:cNvPr>
          <p:cNvSpPr txBox="1"/>
          <p:nvPr/>
        </p:nvSpPr>
        <p:spPr>
          <a:xfrm>
            <a:off x="632401" y="1044501"/>
            <a:ext cx="10927199" cy="422583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>
              <a:buNone/>
            </a:pPr>
            <a:br>
              <a:rPr lang="da-DK" sz="12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a-DK" sz="1200" dirty="0">
              <a:solidFill>
                <a:srgbClr val="1641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da-DK" sz="1200" dirty="0">
              <a:solidFill>
                <a:srgbClr val="1641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da-DK" sz="1200" dirty="0">
              <a:solidFill>
                <a:srgbClr val="1641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buNone/>
            </a:pPr>
            <a:r>
              <a:rPr lang="da-DK" sz="22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Når vi mødes på tværs af fag og baggrunde, </a:t>
            </a:r>
            <a:br>
              <a:rPr lang="da-DK" sz="22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22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vi nemt tale forbi hinanden.</a:t>
            </a:r>
          </a:p>
          <a:p>
            <a:pPr>
              <a:lnSpc>
                <a:spcPct val="120000"/>
              </a:lnSpc>
              <a:buNone/>
            </a:pPr>
            <a:r>
              <a:rPr lang="da-DK" sz="22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Dialogrummene hjælper os med at holde retning og skabe fælles forståelse.</a:t>
            </a:r>
          </a:p>
          <a:p>
            <a:pPr>
              <a:lnSpc>
                <a:spcPct val="120000"/>
              </a:lnSpc>
              <a:buNone/>
            </a:pPr>
            <a:r>
              <a:rPr lang="da-DK" sz="22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fire rum giver et sæt briller til at se samtalen med, </a:t>
            </a:r>
            <a:br>
              <a:rPr lang="da-DK" sz="22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22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så vi ved hvilket rum vi er i, og hvad formålet med dialogen er.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1FC1A13D-E476-470F-EAD0-722F5456F6F7}"/>
              </a:ext>
            </a:extLst>
          </p:cNvPr>
          <p:cNvSpPr txBox="1">
            <a:spLocks/>
          </p:cNvSpPr>
          <p:nvPr/>
        </p:nvSpPr>
        <p:spPr>
          <a:xfrm>
            <a:off x="665672" y="6357785"/>
            <a:ext cx="5430328" cy="1932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b">
            <a:noAutofit/>
          </a:bodyPr>
          <a:lstStyle>
            <a:lvl1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50" b="1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1pPr>
            <a:lvl2pPr marL="0" marR="0" indent="22860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50" b="1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0" marR="0" indent="45720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50" b="1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3pPr>
            <a:lvl4pPr marL="0" marR="0" indent="68580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50" b="1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0" marR="0" indent="91440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50" b="1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1828800" marR="0" indent="-304800" algn="l" defTabSz="1219169" rtl="0" latinLnBrk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2133600" marR="0" indent="-304800" algn="l" defTabSz="1219169" rtl="0" latinLnBrk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2438400" marR="0" indent="-304800" algn="l" defTabSz="1219169" rtl="0" latinLnBrk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2743200" marR="0" indent="-304800" algn="l" defTabSz="1219169" rtl="0" latinLnBrk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hangingPunct="1"/>
            <a:r>
              <a:rPr lang="en-DK" sz="1000" b="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ÆLDREMINISTERIET</a:t>
            </a:r>
          </a:p>
        </p:txBody>
      </p:sp>
    </p:spTree>
    <p:extLst>
      <p:ext uri="{BB962C8B-B14F-4D97-AF65-F5344CB8AC3E}">
        <p14:creationId xmlns:p14="http://schemas.microsoft.com/office/powerpoint/2010/main" val="1892850805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5D1B102-B758-7798-2520-846B7E26E19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5F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DK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77" name="Det afklarende rum"/>
          <p:cNvSpPr txBox="1"/>
          <p:nvPr/>
        </p:nvSpPr>
        <p:spPr>
          <a:xfrm>
            <a:off x="702572" y="1919294"/>
            <a:ext cx="4067666" cy="5360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6300" i="1">
                <a:solidFill>
                  <a:srgbClr val="FF3638"/>
                </a:solidFill>
              </a:defRPr>
            </a:lvl1pPr>
          </a:lstStyle>
          <a:p>
            <a:r>
              <a:rPr sz="3150" dirty="0">
                <a:solidFill>
                  <a:srgbClr val="E94E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 </a:t>
            </a:r>
            <a:r>
              <a:rPr sz="3150" dirty="0" err="1">
                <a:solidFill>
                  <a:srgbClr val="E94E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afklarende</a:t>
            </a:r>
            <a:r>
              <a:rPr sz="3150" dirty="0">
                <a:solidFill>
                  <a:srgbClr val="E94E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rum</a:t>
            </a:r>
          </a:p>
        </p:txBody>
      </p:sp>
      <p:sp>
        <p:nvSpPr>
          <p:cNvPr id="178" name="Det udviklende rum"/>
          <p:cNvSpPr txBox="1"/>
          <p:nvPr/>
        </p:nvSpPr>
        <p:spPr>
          <a:xfrm>
            <a:off x="702572" y="2822860"/>
            <a:ext cx="3836124" cy="5206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6100" i="1">
                <a:solidFill>
                  <a:srgbClr val="4CC881"/>
                </a:solidFill>
              </a:defRPr>
            </a:lvl1pPr>
          </a:lstStyle>
          <a:p>
            <a:r>
              <a:rPr sz="305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 </a:t>
            </a:r>
            <a:r>
              <a:rPr sz="3050" dirty="0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udviklende</a:t>
            </a:r>
            <a:r>
              <a:rPr sz="305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rum</a:t>
            </a:r>
          </a:p>
        </p:txBody>
      </p:sp>
      <p:sp>
        <p:nvSpPr>
          <p:cNvPr id="179" name="Det forhandlende rum"/>
          <p:cNvSpPr txBox="1"/>
          <p:nvPr/>
        </p:nvSpPr>
        <p:spPr>
          <a:xfrm>
            <a:off x="707007" y="3718625"/>
            <a:ext cx="3836123" cy="5206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6100" i="1">
                <a:solidFill>
                  <a:srgbClr val="4C97F0"/>
                </a:solidFill>
              </a:defRPr>
            </a:lvl1pPr>
          </a:lstStyle>
          <a:p>
            <a:r>
              <a:rPr sz="30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 </a:t>
            </a:r>
            <a:r>
              <a:rPr sz="30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forhandlende</a:t>
            </a:r>
            <a:r>
              <a:rPr sz="30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rum</a:t>
            </a:r>
          </a:p>
        </p:txBody>
      </p:sp>
      <p:sp>
        <p:nvSpPr>
          <p:cNvPr id="180" name="Det handlende rum"/>
          <p:cNvSpPr txBox="1"/>
          <p:nvPr/>
        </p:nvSpPr>
        <p:spPr>
          <a:xfrm>
            <a:off x="702572" y="4614391"/>
            <a:ext cx="3969455" cy="5206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6100" i="1">
                <a:solidFill>
                  <a:srgbClr val="929292"/>
                </a:solidFill>
              </a:defRPr>
            </a:lvl1pPr>
          </a:lstStyle>
          <a:p>
            <a:r>
              <a:rPr sz="3050" dirty="0">
                <a:solidFill>
                  <a:srgbClr val="8F96C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 </a:t>
            </a:r>
            <a:r>
              <a:rPr sz="3050" dirty="0" err="1">
                <a:solidFill>
                  <a:srgbClr val="8F96C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handlende</a:t>
            </a:r>
            <a:r>
              <a:rPr sz="3050" dirty="0">
                <a:solidFill>
                  <a:srgbClr val="8F96C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rum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C77B065-F82B-760E-111B-22CBAFB5DA57}"/>
              </a:ext>
            </a:extLst>
          </p:cNvPr>
          <p:cNvSpPr txBox="1">
            <a:spLocks/>
          </p:cNvSpPr>
          <p:nvPr/>
        </p:nvSpPr>
        <p:spPr>
          <a:xfrm>
            <a:off x="665672" y="6357785"/>
            <a:ext cx="5430328" cy="1932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b">
            <a:noAutofit/>
          </a:bodyPr>
          <a:lstStyle>
            <a:lvl1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50" b="1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1pPr>
            <a:lvl2pPr marL="0" marR="0" indent="22860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50" b="1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0" marR="0" indent="45720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50" b="1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3pPr>
            <a:lvl4pPr marL="0" marR="0" indent="68580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50" b="1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0" marR="0" indent="91440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50" b="1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1828800" marR="0" indent="-304800" algn="l" defTabSz="1219169" rtl="0" latinLnBrk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2133600" marR="0" indent="-304800" algn="l" defTabSz="1219169" rtl="0" latinLnBrk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2438400" marR="0" indent="-304800" algn="l" defTabSz="1219169" rtl="0" latinLnBrk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2743200" marR="0" indent="-304800" algn="l" defTabSz="1219169" rtl="0" latinLnBrk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hangingPunct="1"/>
            <a:r>
              <a:rPr lang="en-DK" sz="1000" b="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ÆLDREMINISTERIET</a:t>
            </a:r>
          </a:p>
        </p:txBody>
      </p:sp>
      <p:sp>
        <p:nvSpPr>
          <p:cNvPr id="5" name="Tekstfelt 2">
            <a:extLst>
              <a:ext uri="{FF2B5EF4-FFF2-40B4-BE49-F238E27FC236}">
                <a16:creationId xmlns:a16="http://schemas.microsoft.com/office/drawing/2014/main" id="{4460FA49-BBB6-E47E-176B-8574B4E3ECAB}"/>
              </a:ext>
            </a:extLst>
          </p:cNvPr>
          <p:cNvSpPr txBox="1"/>
          <p:nvPr/>
        </p:nvSpPr>
        <p:spPr>
          <a:xfrm>
            <a:off x="632401" y="500215"/>
            <a:ext cx="10927199" cy="155068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>
              <a:buNone/>
            </a:pPr>
            <a:r>
              <a:rPr lang="da-DK" sz="30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4 dialogrum: </a:t>
            </a:r>
            <a:br>
              <a:rPr lang="da-DK" sz="30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30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værktøj til fokuserede møder</a:t>
            </a:r>
          </a:p>
          <a:p>
            <a:pPr>
              <a:buNone/>
            </a:pPr>
            <a:br>
              <a:rPr lang="da-DK" sz="12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a-DK" sz="1200" dirty="0">
              <a:solidFill>
                <a:srgbClr val="1641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B8F0406-8752-B999-CFA6-DF9529FF62B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5F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DK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89" name="Det afklarende rum"/>
          <p:cNvSpPr txBox="1"/>
          <p:nvPr/>
        </p:nvSpPr>
        <p:spPr>
          <a:xfrm>
            <a:off x="3967070" y="2943569"/>
            <a:ext cx="4067666" cy="5360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6300" i="1">
                <a:solidFill>
                  <a:srgbClr val="FF3638"/>
                </a:solidFill>
              </a:defRPr>
            </a:lvl1pPr>
          </a:lstStyle>
          <a:p>
            <a:r>
              <a:rPr sz="3150" dirty="0">
                <a:solidFill>
                  <a:srgbClr val="E94E1B"/>
                </a:solidFill>
              </a:rPr>
              <a:t>Det </a:t>
            </a:r>
            <a:r>
              <a:rPr sz="3150" dirty="0" err="1">
                <a:solidFill>
                  <a:srgbClr val="E94E1B"/>
                </a:solidFill>
              </a:rPr>
              <a:t>afklarende</a:t>
            </a:r>
            <a:r>
              <a:rPr sz="3150" dirty="0">
                <a:solidFill>
                  <a:srgbClr val="E94E1B"/>
                </a:solidFill>
              </a:rPr>
              <a:t> rum</a:t>
            </a:r>
          </a:p>
        </p:txBody>
      </p:sp>
      <p:sp>
        <p:nvSpPr>
          <p:cNvPr id="190" name="Det udviklende rum"/>
          <p:cNvSpPr txBox="1"/>
          <p:nvPr/>
        </p:nvSpPr>
        <p:spPr>
          <a:xfrm>
            <a:off x="5074340" y="3076860"/>
            <a:ext cx="3836124" cy="5206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6100" i="1">
                <a:solidFill>
                  <a:srgbClr val="4CC881"/>
                </a:solidFill>
              </a:defRPr>
            </a:lvl1pPr>
          </a:lstStyle>
          <a:p>
            <a:r>
              <a:rPr sz="3050" dirty="0">
                <a:solidFill>
                  <a:schemeClr val="accent4">
                    <a:lumMod val="50000"/>
                  </a:schemeClr>
                </a:solidFill>
              </a:rPr>
              <a:t>Det </a:t>
            </a:r>
            <a:r>
              <a:rPr sz="3050" dirty="0" err="1">
                <a:solidFill>
                  <a:schemeClr val="accent4">
                    <a:lumMod val="50000"/>
                  </a:schemeClr>
                </a:solidFill>
              </a:rPr>
              <a:t>udviklende</a:t>
            </a:r>
            <a:r>
              <a:rPr sz="3050" dirty="0">
                <a:solidFill>
                  <a:schemeClr val="accent4">
                    <a:lumMod val="50000"/>
                  </a:schemeClr>
                </a:solidFill>
              </a:rPr>
              <a:t> rum</a:t>
            </a:r>
          </a:p>
        </p:txBody>
      </p:sp>
      <p:sp>
        <p:nvSpPr>
          <p:cNvPr id="191" name="Det forhandlende rum"/>
          <p:cNvSpPr txBox="1"/>
          <p:nvPr/>
        </p:nvSpPr>
        <p:spPr>
          <a:xfrm>
            <a:off x="4929913" y="2830578"/>
            <a:ext cx="3836123" cy="5206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6100" i="1">
                <a:solidFill>
                  <a:srgbClr val="4C97F0"/>
                </a:solidFill>
              </a:defRPr>
            </a:lvl1pPr>
          </a:lstStyle>
          <a:p>
            <a:r>
              <a:rPr sz="3050" dirty="0">
                <a:solidFill>
                  <a:srgbClr val="164194"/>
                </a:solidFill>
              </a:rPr>
              <a:t>Det </a:t>
            </a:r>
            <a:r>
              <a:rPr sz="3050" dirty="0" err="1">
                <a:solidFill>
                  <a:srgbClr val="164194"/>
                </a:solidFill>
              </a:rPr>
              <a:t>forhandlende</a:t>
            </a:r>
            <a:r>
              <a:rPr sz="3050" dirty="0">
                <a:solidFill>
                  <a:srgbClr val="164194"/>
                </a:solidFill>
              </a:rPr>
              <a:t> rum</a:t>
            </a:r>
          </a:p>
        </p:txBody>
      </p:sp>
      <p:sp>
        <p:nvSpPr>
          <p:cNvPr id="192" name="Det handlende rum"/>
          <p:cNvSpPr txBox="1"/>
          <p:nvPr/>
        </p:nvSpPr>
        <p:spPr>
          <a:xfrm>
            <a:off x="4568847" y="3134979"/>
            <a:ext cx="3969454" cy="5206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6100" i="1">
                <a:solidFill>
                  <a:srgbClr val="929292"/>
                </a:solidFill>
              </a:defRPr>
            </a:lvl1pPr>
          </a:lstStyle>
          <a:p>
            <a:r>
              <a:rPr sz="3050" dirty="0">
                <a:solidFill>
                  <a:srgbClr val="8F96CB"/>
                </a:solidFill>
              </a:rPr>
              <a:t>Det </a:t>
            </a:r>
            <a:r>
              <a:rPr sz="3050" dirty="0" err="1">
                <a:solidFill>
                  <a:srgbClr val="8F96CB"/>
                </a:solidFill>
              </a:rPr>
              <a:t>handlende</a:t>
            </a:r>
            <a:r>
              <a:rPr sz="3050" dirty="0">
                <a:solidFill>
                  <a:srgbClr val="8F96CB"/>
                </a:solidFill>
              </a:rPr>
              <a:t> rum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7EB75D-5269-0AB1-87D0-3A1F21012021}"/>
              </a:ext>
            </a:extLst>
          </p:cNvPr>
          <p:cNvSpPr txBox="1">
            <a:spLocks/>
          </p:cNvSpPr>
          <p:nvPr/>
        </p:nvSpPr>
        <p:spPr>
          <a:xfrm>
            <a:off x="665672" y="6357785"/>
            <a:ext cx="5430328" cy="1932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b">
            <a:noAutofit/>
          </a:bodyPr>
          <a:lstStyle>
            <a:lvl1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50" b="1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1pPr>
            <a:lvl2pPr marL="0" marR="0" indent="22860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50" b="1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0" marR="0" indent="45720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50" b="1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3pPr>
            <a:lvl4pPr marL="0" marR="0" indent="68580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50" b="1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0" marR="0" indent="91440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50" b="1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1828800" marR="0" indent="-304800" algn="l" defTabSz="1219169" rtl="0" latinLnBrk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2133600" marR="0" indent="-304800" algn="l" defTabSz="1219169" rtl="0" latinLnBrk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2438400" marR="0" indent="-304800" algn="l" defTabSz="1219169" rtl="0" latinLnBrk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2743200" marR="0" indent="-304800" algn="l" defTabSz="1219169" rtl="0" latinLnBrk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hangingPunct="1"/>
            <a:r>
              <a:rPr lang="en-DK" sz="1000" b="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ÆLDREMINISTERIET</a:t>
            </a:r>
          </a:p>
        </p:txBody>
      </p:sp>
      <p:sp>
        <p:nvSpPr>
          <p:cNvPr id="4" name="Tekstfelt 2">
            <a:extLst>
              <a:ext uri="{FF2B5EF4-FFF2-40B4-BE49-F238E27FC236}">
                <a16:creationId xmlns:a16="http://schemas.microsoft.com/office/drawing/2014/main" id="{B6149152-7EEF-8519-C53E-1FBCD44B382E}"/>
              </a:ext>
            </a:extLst>
          </p:cNvPr>
          <p:cNvSpPr txBox="1"/>
          <p:nvPr/>
        </p:nvSpPr>
        <p:spPr>
          <a:xfrm>
            <a:off x="632401" y="500215"/>
            <a:ext cx="10927199" cy="155068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>
              <a:buNone/>
            </a:pPr>
            <a:r>
              <a:rPr lang="da-DK" sz="30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4 dialogrum: </a:t>
            </a:r>
            <a:br>
              <a:rPr lang="da-DK" sz="30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30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værktøj til fokuserede møder</a:t>
            </a:r>
          </a:p>
          <a:p>
            <a:pPr>
              <a:buNone/>
            </a:pPr>
            <a:br>
              <a:rPr lang="da-DK" sz="12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a-DK" sz="1200" dirty="0">
              <a:solidFill>
                <a:srgbClr val="1641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 xmlns:m="http://schemas.openxmlformats.org/officeDocument/2006/math" xmlns:a14="http://schemas.microsoft.com/office/drawing/2010/main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7707ACF-2F3D-1D1B-7427-D529E089D8F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5F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DK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01" name="Det afklarende rum"/>
          <p:cNvSpPr txBox="1"/>
          <p:nvPr/>
        </p:nvSpPr>
        <p:spPr>
          <a:xfrm>
            <a:off x="703772" y="1334885"/>
            <a:ext cx="2557509" cy="3436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800">
                <a:solidFill>
                  <a:srgbClr val="FF3638"/>
                </a:solidFill>
              </a:defRPr>
            </a:lvl1pPr>
          </a:lstStyle>
          <a:p>
            <a:r>
              <a:rPr sz="1900" dirty="0">
                <a:solidFill>
                  <a:srgbClr val="E94E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 </a:t>
            </a:r>
            <a:r>
              <a:rPr sz="1900" dirty="0" err="1">
                <a:solidFill>
                  <a:srgbClr val="E94E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afklarende</a:t>
            </a:r>
            <a:r>
              <a:rPr sz="1900" dirty="0">
                <a:solidFill>
                  <a:srgbClr val="E94E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rum</a:t>
            </a:r>
          </a:p>
        </p:txBody>
      </p:sp>
      <p:sp>
        <p:nvSpPr>
          <p:cNvPr id="202" name="Hold fokus på kundens/borgerens/slutbrugerens perspektiv. Hvad er det vi gerne vil løse og hvorfor?"/>
          <p:cNvSpPr txBox="1"/>
          <p:nvPr/>
        </p:nvSpPr>
        <p:spPr>
          <a:xfrm>
            <a:off x="703772" y="1685503"/>
            <a:ext cx="6147721" cy="559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defRPr sz="3300">
                <a:solidFill>
                  <a:srgbClr val="5E5E5E"/>
                </a:solidFill>
              </a:defRPr>
            </a:pP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fokus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borgerens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perspektiv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Hvad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er det vi gerne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vil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løse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hvorfor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203" name="Det udviklende rum"/>
          <p:cNvSpPr txBox="1"/>
          <p:nvPr/>
        </p:nvSpPr>
        <p:spPr>
          <a:xfrm>
            <a:off x="703772" y="2514870"/>
            <a:ext cx="2557509" cy="3436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800">
                <a:solidFill>
                  <a:srgbClr val="3AD672"/>
                </a:solidFill>
              </a:defRPr>
            </a:lvl1pPr>
          </a:lstStyle>
          <a:p>
            <a:r>
              <a:rPr sz="19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 </a:t>
            </a:r>
            <a:r>
              <a:rPr sz="1900" dirty="0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udviklende</a:t>
            </a:r>
            <a:r>
              <a:rPr sz="19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rum</a:t>
            </a:r>
          </a:p>
        </p:txBody>
      </p:sp>
      <p:sp>
        <p:nvSpPr>
          <p:cNvPr id="204" name="Undgå kritik og vær nysgerrig. Udnyt jeres perspektivforskelle og diversiteten i viden, erfaring og faglighed."/>
          <p:cNvSpPr txBox="1"/>
          <p:nvPr/>
        </p:nvSpPr>
        <p:spPr>
          <a:xfrm>
            <a:off x="703772" y="2865488"/>
            <a:ext cx="7531685" cy="559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defRPr sz="3300">
                <a:solidFill>
                  <a:srgbClr val="5E5E5E"/>
                </a:solidFill>
              </a:defRPr>
            </a:pP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Undgå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kritik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vær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nysgerrig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Udnyt</a:t>
            </a:r>
            <a:r>
              <a:rPr lang="da-DK"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jeres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perspektivforskelle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diversiteten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viden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erfaring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faglighed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205" name="Det forhandlende rum"/>
          <p:cNvSpPr txBox="1"/>
          <p:nvPr/>
        </p:nvSpPr>
        <p:spPr>
          <a:xfrm>
            <a:off x="703772" y="3692607"/>
            <a:ext cx="2557509" cy="3436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800">
                <a:solidFill>
                  <a:srgbClr val="4C97F0"/>
                </a:solidFill>
              </a:defRPr>
            </a:lvl1pPr>
          </a:lstStyle>
          <a:p>
            <a:r>
              <a:rPr sz="19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 </a:t>
            </a:r>
            <a:r>
              <a:rPr sz="190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forhandlende</a:t>
            </a:r>
            <a:r>
              <a:rPr sz="19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rum</a:t>
            </a:r>
          </a:p>
        </p:txBody>
      </p:sp>
      <p:sp>
        <p:nvSpPr>
          <p:cNvPr id="206" name="Giv og modtag feedback på synspunkter. Undgå at blive låst fast pga. manglende forståelse eller misforståelse.   Modtager: Giv plads til feedback og bed om den hvis du ikke får den. Giver: “Det jeg hører dig sige er..” “Jeg tænker på om det at..” “Jeg ov"/>
          <p:cNvSpPr txBox="1"/>
          <p:nvPr/>
        </p:nvSpPr>
        <p:spPr>
          <a:xfrm>
            <a:off x="703772" y="4043267"/>
            <a:ext cx="10795344" cy="8130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 defTabSz="292100">
              <a:lnSpc>
                <a:spcPct val="100000"/>
              </a:lnSpc>
              <a:spcBef>
                <a:spcPts val="0"/>
              </a:spcBef>
              <a:defRPr sz="3300">
                <a:solidFill>
                  <a:srgbClr val="4F4F4F"/>
                </a:solidFill>
              </a:defRPr>
            </a:pP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Giv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modtag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feedback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synspunkter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Undgå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blive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låst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fast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pga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manglende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forståelse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eller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misforståelse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b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Modtager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Giv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plads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feedback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bed om den</a:t>
            </a:r>
            <a:r>
              <a:rPr lang="da-DK"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hvis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ikke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får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den.</a:t>
            </a:r>
            <a:b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Giver: “Det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jeg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hører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dig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sige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er..” “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Jeg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tænker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om det</a:t>
            </a:r>
            <a:r>
              <a:rPr lang="da-DK"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at..” “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Jeg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overvejer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5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om.</a:t>
            </a:r>
            <a:r>
              <a:rPr sz="165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</p:txBody>
      </p:sp>
      <p:sp>
        <p:nvSpPr>
          <p:cNvPr id="207" name="Det handlende rum"/>
          <p:cNvSpPr txBox="1"/>
          <p:nvPr/>
        </p:nvSpPr>
        <p:spPr>
          <a:xfrm>
            <a:off x="703772" y="5093477"/>
            <a:ext cx="2557509" cy="3436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800">
                <a:solidFill>
                  <a:srgbClr val="929292"/>
                </a:solidFill>
              </a:defRPr>
            </a:lvl1pPr>
          </a:lstStyle>
          <a:p>
            <a:r>
              <a:rPr sz="1900" dirty="0">
                <a:solidFill>
                  <a:srgbClr val="8F96CB"/>
                </a:solidFill>
              </a:rPr>
              <a:t>Det </a:t>
            </a:r>
            <a:r>
              <a:rPr sz="1900" dirty="0" err="1">
                <a:solidFill>
                  <a:srgbClr val="8F96CB"/>
                </a:solidFill>
              </a:rPr>
              <a:t>handlende</a:t>
            </a:r>
            <a:r>
              <a:rPr sz="1900" dirty="0">
                <a:solidFill>
                  <a:srgbClr val="8F96CB"/>
                </a:solidFill>
              </a:rPr>
              <a:t> rum</a:t>
            </a:r>
          </a:p>
        </p:txBody>
      </p:sp>
      <p:sp>
        <p:nvSpPr>
          <p:cNvPr id="208" name="Vær konkret og handlingsorienteret. Hvem gør hvad og hvornår?…"/>
          <p:cNvSpPr txBox="1"/>
          <p:nvPr/>
        </p:nvSpPr>
        <p:spPr>
          <a:xfrm>
            <a:off x="703772" y="5444095"/>
            <a:ext cx="9323129" cy="559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defRPr sz="3300">
                <a:solidFill>
                  <a:srgbClr val="5E5E5E"/>
                </a:solidFill>
              </a:defRPr>
            </a:pPr>
            <a:r>
              <a:rPr sz="1650" dirty="0" err="1">
                <a:solidFill>
                  <a:srgbClr val="164194"/>
                </a:solidFill>
              </a:rPr>
              <a:t>Vær</a:t>
            </a:r>
            <a:r>
              <a:rPr sz="1650" dirty="0">
                <a:solidFill>
                  <a:srgbClr val="164194"/>
                </a:solidFill>
              </a:rPr>
              <a:t> </a:t>
            </a:r>
            <a:r>
              <a:rPr sz="1650" dirty="0" err="1">
                <a:solidFill>
                  <a:srgbClr val="164194"/>
                </a:solidFill>
              </a:rPr>
              <a:t>konkret</a:t>
            </a:r>
            <a:r>
              <a:rPr sz="1650" dirty="0">
                <a:solidFill>
                  <a:srgbClr val="164194"/>
                </a:solidFill>
              </a:rPr>
              <a:t> </a:t>
            </a:r>
            <a:r>
              <a:rPr sz="1650" dirty="0" err="1">
                <a:solidFill>
                  <a:srgbClr val="164194"/>
                </a:solidFill>
              </a:rPr>
              <a:t>og</a:t>
            </a:r>
            <a:r>
              <a:rPr sz="1650" dirty="0">
                <a:solidFill>
                  <a:srgbClr val="164194"/>
                </a:solidFill>
              </a:rPr>
              <a:t> </a:t>
            </a:r>
            <a:r>
              <a:rPr sz="1650" dirty="0" err="1">
                <a:solidFill>
                  <a:srgbClr val="164194"/>
                </a:solidFill>
              </a:rPr>
              <a:t>handlingsorienteret</a:t>
            </a:r>
            <a:r>
              <a:rPr sz="1650" dirty="0">
                <a:solidFill>
                  <a:srgbClr val="164194"/>
                </a:solidFill>
              </a:rPr>
              <a:t>. </a:t>
            </a:r>
            <a:r>
              <a:rPr sz="1650" dirty="0" err="1">
                <a:solidFill>
                  <a:srgbClr val="164194"/>
                </a:solidFill>
              </a:rPr>
              <a:t>Hvem</a:t>
            </a:r>
            <a:r>
              <a:rPr sz="1650" dirty="0">
                <a:solidFill>
                  <a:srgbClr val="164194"/>
                </a:solidFill>
              </a:rPr>
              <a:t> </a:t>
            </a:r>
            <a:r>
              <a:rPr sz="1650" dirty="0" err="1">
                <a:solidFill>
                  <a:srgbClr val="164194"/>
                </a:solidFill>
              </a:rPr>
              <a:t>gør</a:t>
            </a:r>
            <a:r>
              <a:rPr sz="1650" dirty="0">
                <a:solidFill>
                  <a:srgbClr val="164194"/>
                </a:solidFill>
              </a:rPr>
              <a:t> </a:t>
            </a:r>
            <a:r>
              <a:rPr sz="1650" dirty="0" err="1">
                <a:solidFill>
                  <a:srgbClr val="164194"/>
                </a:solidFill>
              </a:rPr>
              <a:t>hvad</a:t>
            </a:r>
            <a:r>
              <a:rPr sz="1650" dirty="0">
                <a:solidFill>
                  <a:srgbClr val="164194"/>
                </a:solidFill>
              </a:rPr>
              <a:t> </a:t>
            </a:r>
            <a:r>
              <a:rPr sz="1650" dirty="0" err="1">
                <a:solidFill>
                  <a:srgbClr val="164194"/>
                </a:solidFill>
              </a:rPr>
              <a:t>og</a:t>
            </a:r>
            <a:r>
              <a:rPr sz="1650" dirty="0">
                <a:solidFill>
                  <a:srgbClr val="164194"/>
                </a:solidFill>
              </a:rPr>
              <a:t> </a:t>
            </a:r>
            <a:r>
              <a:rPr sz="1650" dirty="0" err="1">
                <a:solidFill>
                  <a:srgbClr val="164194"/>
                </a:solidFill>
              </a:rPr>
              <a:t>hvornår</a:t>
            </a:r>
            <a:r>
              <a:rPr sz="1650" dirty="0">
                <a:solidFill>
                  <a:srgbClr val="164194"/>
                </a:solidFill>
              </a:rPr>
              <a:t>?</a:t>
            </a:r>
          </a:p>
          <a:p>
            <a:pPr defTabSz="292100">
              <a:lnSpc>
                <a:spcPct val="100000"/>
              </a:lnSpc>
              <a:spcBef>
                <a:spcPts val="0"/>
              </a:spcBef>
              <a:defRPr sz="3300">
                <a:solidFill>
                  <a:srgbClr val="4F4F4F"/>
                </a:solidFill>
              </a:defRPr>
            </a:pPr>
            <a:r>
              <a:rPr sz="1650" dirty="0">
                <a:solidFill>
                  <a:srgbClr val="164194"/>
                </a:solidFill>
              </a:rPr>
              <a:t>Dette </a:t>
            </a:r>
            <a:r>
              <a:rPr sz="1650" dirty="0" err="1">
                <a:solidFill>
                  <a:srgbClr val="164194"/>
                </a:solidFill>
              </a:rPr>
              <a:t>sikrer</a:t>
            </a:r>
            <a:r>
              <a:rPr lang="da-DK" sz="1650" dirty="0">
                <a:solidFill>
                  <a:srgbClr val="164194"/>
                </a:solidFill>
              </a:rPr>
              <a:t>,</a:t>
            </a:r>
            <a:r>
              <a:rPr sz="1650" dirty="0">
                <a:solidFill>
                  <a:srgbClr val="164194"/>
                </a:solidFill>
              </a:rPr>
              <a:t> at der er et </a:t>
            </a:r>
            <a:r>
              <a:rPr sz="1650" dirty="0" err="1">
                <a:solidFill>
                  <a:srgbClr val="164194"/>
                </a:solidFill>
              </a:rPr>
              <a:t>tydeligt</a:t>
            </a:r>
            <a:r>
              <a:rPr sz="1650" dirty="0">
                <a:solidFill>
                  <a:srgbClr val="164194"/>
                </a:solidFill>
              </a:rPr>
              <a:t> output </a:t>
            </a:r>
            <a:r>
              <a:rPr sz="1650" dirty="0" err="1">
                <a:solidFill>
                  <a:srgbClr val="164194"/>
                </a:solidFill>
              </a:rPr>
              <a:t>af</a:t>
            </a:r>
            <a:r>
              <a:rPr sz="1650" dirty="0">
                <a:solidFill>
                  <a:srgbClr val="164194"/>
                </a:solidFill>
              </a:rPr>
              <a:t> </a:t>
            </a:r>
            <a:r>
              <a:rPr sz="1650" dirty="0" err="1">
                <a:solidFill>
                  <a:srgbClr val="164194"/>
                </a:solidFill>
              </a:rPr>
              <a:t>jeres</a:t>
            </a:r>
            <a:r>
              <a:rPr sz="1650" dirty="0">
                <a:solidFill>
                  <a:srgbClr val="164194"/>
                </a:solidFill>
              </a:rPr>
              <a:t> </a:t>
            </a:r>
            <a:r>
              <a:rPr sz="1650" dirty="0" err="1">
                <a:solidFill>
                  <a:srgbClr val="164194"/>
                </a:solidFill>
              </a:rPr>
              <a:t>møder</a:t>
            </a:r>
            <a:r>
              <a:rPr lang="da-DK" sz="1650" dirty="0">
                <a:solidFill>
                  <a:srgbClr val="164194"/>
                </a:solidFill>
              </a:rPr>
              <a:t>,</a:t>
            </a:r>
            <a:r>
              <a:rPr sz="1650" dirty="0">
                <a:solidFill>
                  <a:srgbClr val="164194"/>
                </a:solidFill>
              </a:rPr>
              <a:t> </a:t>
            </a:r>
            <a:r>
              <a:rPr sz="1650" dirty="0" err="1">
                <a:solidFill>
                  <a:srgbClr val="164194"/>
                </a:solidFill>
              </a:rPr>
              <a:t>og</a:t>
            </a:r>
            <a:r>
              <a:rPr sz="1650" dirty="0">
                <a:solidFill>
                  <a:srgbClr val="164194"/>
                </a:solidFill>
              </a:rPr>
              <a:t> at de </a:t>
            </a:r>
            <a:r>
              <a:rPr sz="1650" dirty="0" err="1">
                <a:solidFill>
                  <a:srgbClr val="164194"/>
                </a:solidFill>
              </a:rPr>
              <a:t>opleves</a:t>
            </a:r>
            <a:r>
              <a:rPr sz="1650" dirty="0">
                <a:solidFill>
                  <a:srgbClr val="164194"/>
                </a:solidFill>
              </a:rPr>
              <a:t> </a:t>
            </a:r>
            <a:r>
              <a:rPr sz="1650" dirty="0" err="1">
                <a:solidFill>
                  <a:srgbClr val="164194"/>
                </a:solidFill>
              </a:rPr>
              <a:t>succesfulde</a:t>
            </a:r>
            <a:r>
              <a:rPr sz="1650" dirty="0">
                <a:solidFill>
                  <a:srgbClr val="164194"/>
                </a:solidFill>
              </a:rPr>
              <a:t>.</a:t>
            </a:r>
          </a:p>
        </p:txBody>
      </p:sp>
      <p:sp>
        <p:nvSpPr>
          <p:cNvPr id="4" name="Tekstfelt 2">
            <a:extLst>
              <a:ext uri="{FF2B5EF4-FFF2-40B4-BE49-F238E27FC236}">
                <a16:creationId xmlns:a16="http://schemas.microsoft.com/office/drawing/2014/main" id="{BB143693-44DD-5742-31AA-0D8689171013}"/>
              </a:ext>
            </a:extLst>
          </p:cNvPr>
          <p:cNvSpPr txBox="1"/>
          <p:nvPr/>
        </p:nvSpPr>
        <p:spPr>
          <a:xfrm>
            <a:off x="632401" y="500215"/>
            <a:ext cx="10927199" cy="6740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>
              <a:buNone/>
            </a:pPr>
            <a:r>
              <a:rPr lang="da-DK" sz="30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4 dialogrum: et værktøj til fokuserede møder</a:t>
            </a:r>
            <a:br>
              <a:rPr lang="da-DK" sz="12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a-DK" sz="1200" dirty="0">
              <a:solidFill>
                <a:srgbClr val="1641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FE2D7F-C46E-2DA9-ABC4-027C298823CF}"/>
              </a:ext>
            </a:extLst>
          </p:cNvPr>
          <p:cNvSpPr txBox="1">
            <a:spLocks/>
          </p:cNvSpPr>
          <p:nvPr/>
        </p:nvSpPr>
        <p:spPr>
          <a:xfrm>
            <a:off x="665672" y="6357785"/>
            <a:ext cx="5430328" cy="1932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b">
            <a:noAutofit/>
          </a:bodyPr>
          <a:lstStyle>
            <a:lvl1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50" b="1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1pPr>
            <a:lvl2pPr marL="0" marR="0" indent="22860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50" b="1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0" marR="0" indent="45720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50" b="1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3pPr>
            <a:lvl4pPr marL="0" marR="0" indent="68580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50" b="1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0" marR="0" indent="91440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50" b="1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1828800" marR="0" indent="-304800" algn="l" defTabSz="1219169" rtl="0" latinLnBrk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2133600" marR="0" indent="-304800" algn="l" defTabSz="1219169" rtl="0" latinLnBrk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2438400" marR="0" indent="-304800" algn="l" defTabSz="1219169" rtl="0" latinLnBrk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2743200" marR="0" indent="-304800" algn="l" defTabSz="1219169" rtl="0" latinLnBrk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hangingPunct="1"/>
            <a:r>
              <a:rPr lang="en-DK" sz="1000" b="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ÆLDREMINISTERIET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 xmlns:m="http://schemas.openxmlformats.org/officeDocument/2006/math" xmlns:a14="http://schemas.microsoft.com/office/drawing/2010/main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2142</TotalTime>
  <Words>294</Words>
  <Application>Microsoft Office PowerPoint</Application>
  <PresentationFormat>Widescreen</PresentationFormat>
  <Paragraphs>38</Paragraphs>
  <Slides>5</Slides>
  <Notes>4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9" baseType="lpstr">
      <vt:lpstr>Arial</vt:lpstr>
      <vt:lpstr>Helvetica Neue</vt:lpstr>
      <vt:lpstr>Helvetica Neue Medium</vt:lpstr>
      <vt:lpstr>21_BasicWhite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Emma Sophie Rodbjerg Ommen</dc:creator>
  <cp:lastModifiedBy>Malene Hedegaard</cp:lastModifiedBy>
  <cp:revision>13</cp:revision>
  <dcterms:modified xsi:type="dcterms:W3CDTF">2025-11-24T09:35:42Z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2025-11-14T11:44:05Z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3794ece6-2759-4305-b0a5-d4c04a17afc6</vt:lpwstr>
  </property>
  <property fmtid="{D5CDD505-2E9C-101B-9397-08002B2CF9AE}" pid="7" name="MSIP_Label_defa4170-0d19-0005-0004-bc88714345d2_ActionId">
    <vt:lpwstr>4d7d4868-9123-4c28-8f14-04f296c95994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